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58" r:id="rId5"/>
    <p:sldId id="263" r:id="rId6"/>
    <p:sldId id="261" r:id="rId7"/>
    <p:sldId id="260" r:id="rId8"/>
    <p:sldId id="264" r:id="rId9"/>
    <p:sldId id="262" r:id="rId10"/>
    <p:sldId id="265" r:id="rId11"/>
    <p:sldId id="267" r:id="rId12"/>
    <p:sldId id="266" r:id="rId13"/>
    <p:sldId id="269" r:id="rId14"/>
    <p:sldId id="271" r:id="rId15"/>
    <p:sldId id="270" r:id="rId1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8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FAC83-D03E-482C-BAB5-B604E2C1C083}" type="datetimeFigureOut">
              <a:rPr lang="hu-HU" smtClean="0"/>
              <a:t>2016.04.19.</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B81AD-FD15-429B-8288-99273D8E90A7}" type="slidenum">
              <a:rPr lang="hu-HU" smtClean="0"/>
              <a:t>‹#›</a:t>
            </a:fld>
            <a:endParaRPr lang="hu-HU"/>
          </a:p>
        </p:txBody>
      </p:sp>
    </p:spTree>
    <p:extLst>
      <p:ext uri="{BB962C8B-B14F-4D97-AF65-F5344CB8AC3E}">
        <p14:creationId xmlns:p14="http://schemas.microsoft.com/office/powerpoint/2010/main" val="102331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r>
              <a:rPr lang="hu-HU" smtClean="0"/>
              <a:t>2016.04.18.</a:t>
            </a:r>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278255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t>2016.04.18.</a:t>
            </a:r>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378087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t>2016.04.18.</a:t>
            </a:r>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315166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r>
              <a:rPr lang="hu-HU" smtClean="0"/>
              <a:t>2016.04.18.</a:t>
            </a:r>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108773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r>
              <a:rPr lang="hu-HU" smtClean="0"/>
              <a:t>2016.04.18.</a:t>
            </a:r>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185006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r>
              <a:rPr lang="hu-HU" smtClean="0"/>
              <a:t>2016.04.18.</a:t>
            </a:r>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357651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r>
              <a:rPr lang="hu-HU" smtClean="0"/>
              <a:t>2016.04.18.</a:t>
            </a:r>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264760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r>
              <a:rPr lang="hu-HU" smtClean="0"/>
              <a:t>2016.04.18.</a:t>
            </a:r>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321183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r>
              <a:rPr lang="hu-HU" smtClean="0"/>
              <a:t>2016.04.18.</a:t>
            </a:r>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240346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t>2016.04.18.</a:t>
            </a:r>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80724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r>
              <a:rPr lang="hu-HU" smtClean="0"/>
              <a:t>2016.04.18.</a:t>
            </a:r>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37533D08-637D-481E-8041-375C8FD28BCD}" type="slidenum">
              <a:rPr lang="hu-HU" smtClean="0"/>
              <a:t>‹#›</a:t>
            </a:fld>
            <a:endParaRPr lang="hu-HU"/>
          </a:p>
        </p:txBody>
      </p:sp>
    </p:spTree>
    <p:extLst>
      <p:ext uri="{BB962C8B-B14F-4D97-AF65-F5344CB8AC3E}">
        <p14:creationId xmlns:p14="http://schemas.microsoft.com/office/powerpoint/2010/main" val="111697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chemeClr val="bg1">
                <a:lumMod val="85000"/>
              </a:schemeClr>
            </a:gs>
            <a:gs pos="60000">
              <a:schemeClr val="bg1">
                <a:lumMod val="75000"/>
              </a:schemeClr>
            </a:gs>
            <a:gs pos="75000">
              <a:schemeClr val="bg1">
                <a:lumMod val="65000"/>
              </a:schemeClr>
            </a:gs>
            <a:gs pos="90000">
              <a:schemeClr val="bg1">
                <a:lumMod val="50000"/>
              </a:schemeClr>
            </a:gs>
          </a:gsLst>
          <a:lin ang="0" scaled="1"/>
          <a:tileRect/>
        </a:gra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hu-HU" smtClean="0"/>
              <a:t>2016.04.18.</a:t>
            </a:r>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33D08-637D-481E-8041-375C8FD28BCD}" type="slidenum">
              <a:rPr lang="hu-HU" smtClean="0"/>
              <a:t>‹#›</a:t>
            </a:fld>
            <a:endParaRPr lang="hu-HU"/>
          </a:p>
        </p:txBody>
      </p:sp>
    </p:spTree>
    <p:extLst>
      <p:ext uri="{BB962C8B-B14F-4D97-AF65-F5344CB8AC3E}">
        <p14:creationId xmlns:p14="http://schemas.microsoft.com/office/powerpoint/2010/main" val="568924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alabak22@gmail.co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gr.unideb.hu/ebook/logisztika/kereskedelempolitikai_alapelvek_a_gattban.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Fogyasztók diszkriminációja az EU-ban</a:t>
            </a:r>
            <a:endParaRPr lang="hu-HU" dirty="0"/>
          </a:p>
        </p:txBody>
      </p:sp>
      <p:sp>
        <p:nvSpPr>
          <p:cNvPr id="3" name="Alcím 2"/>
          <p:cNvSpPr>
            <a:spLocks noGrp="1"/>
          </p:cNvSpPr>
          <p:nvPr>
            <p:ph type="subTitle" idx="1"/>
          </p:nvPr>
        </p:nvSpPr>
        <p:spPr>
          <a:xfrm>
            <a:off x="0" y="5661248"/>
            <a:ext cx="1849767" cy="985664"/>
          </a:xfrm>
        </p:spPr>
        <p:txBody>
          <a:bodyPr>
            <a:normAutofit/>
          </a:bodyPr>
          <a:lstStyle/>
          <a:p>
            <a:r>
              <a:rPr lang="hu-HU" sz="1400" dirty="0" smtClean="0"/>
              <a:t>Bak Pál</a:t>
            </a:r>
          </a:p>
          <a:p>
            <a:r>
              <a:rPr lang="hu-HU" sz="1400" dirty="0" smtClean="0"/>
              <a:t>Európai Köz-és Magánjogi Tanszék</a:t>
            </a:r>
          </a:p>
          <a:p>
            <a:endParaRPr lang="hu-HU" sz="1400" dirty="0" smtClean="0"/>
          </a:p>
        </p:txBody>
      </p:sp>
      <p:sp>
        <p:nvSpPr>
          <p:cNvPr id="4" name="Dia számának helye 3"/>
          <p:cNvSpPr>
            <a:spLocks noGrp="1"/>
          </p:cNvSpPr>
          <p:nvPr>
            <p:ph type="sldNum" sz="quarter" idx="12"/>
          </p:nvPr>
        </p:nvSpPr>
        <p:spPr/>
        <p:txBody>
          <a:bodyPr/>
          <a:lstStyle/>
          <a:p>
            <a:fld id="{37533D08-637D-481E-8041-375C8FD28BCD}" type="slidenum">
              <a:rPr lang="hu-HU" smtClean="0"/>
              <a:t>1</a:t>
            </a:fld>
            <a:endParaRPr lang="hu-HU"/>
          </a:p>
        </p:txBody>
      </p:sp>
      <p:sp>
        <p:nvSpPr>
          <p:cNvPr id="5" name="Dátum helye 4"/>
          <p:cNvSpPr>
            <a:spLocks noGrp="1"/>
          </p:cNvSpPr>
          <p:nvPr>
            <p:ph type="dt" sz="half" idx="10"/>
          </p:nvPr>
        </p:nvSpPr>
        <p:spPr/>
        <p:txBody>
          <a:bodyPr/>
          <a:lstStyle/>
          <a:p>
            <a:r>
              <a:rPr lang="hu-HU" dirty="0" smtClean="0"/>
              <a:t>2016.04.18.</a:t>
            </a:r>
            <a:endParaRPr lang="hu-HU" dirty="0"/>
          </a:p>
        </p:txBody>
      </p:sp>
    </p:spTree>
    <p:extLst>
      <p:ext uri="{BB962C8B-B14F-4D97-AF65-F5344CB8AC3E}">
        <p14:creationId xmlns:p14="http://schemas.microsoft.com/office/powerpoint/2010/main" val="3387245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74638"/>
            <a:ext cx="8712968" cy="1143000"/>
          </a:xfrm>
        </p:spPr>
        <p:txBody>
          <a:bodyPr>
            <a:normAutofit fontScale="90000"/>
          </a:bodyPr>
          <a:lstStyle/>
          <a:p>
            <a:r>
              <a:rPr lang="hu-HU" dirty="0" smtClean="0"/>
              <a:t>Véget lehet-e vetni a diszkriminációnak?</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smtClean="0"/>
              <a:t>Az Európai Bizottság European </a:t>
            </a:r>
            <a:r>
              <a:rPr lang="hu-HU" dirty="0"/>
              <a:t>Digital </a:t>
            </a:r>
            <a:r>
              <a:rPr lang="hu-HU" dirty="0" err="1"/>
              <a:t>Single</a:t>
            </a:r>
            <a:r>
              <a:rPr lang="hu-HU" dirty="0"/>
              <a:t> Market </a:t>
            </a:r>
            <a:r>
              <a:rPr lang="hu-HU" dirty="0" smtClean="0"/>
              <a:t>Stratégiája: (Egységes Digitális Piac Stratégia)</a:t>
            </a:r>
          </a:p>
          <a:p>
            <a:pPr marL="0" indent="0">
              <a:buNone/>
            </a:pPr>
            <a:endParaRPr lang="hu-HU" dirty="0" smtClean="0"/>
          </a:p>
          <a:p>
            <a:pPr marL="0" indent="0">
              <a:buNone/>
            </a:pPr>
            <a:r>
              <a:rPr lang="hu-HU" dirty="0" smtClean="0"/>
              <a:t>3 alappillér, 16 alpont.</a:t>
            </a:r>
          </a:p>
          <a:p>
            <a:pPr marL="0" indent="0">
              <a:buNone/>
            </a:pPr>
            <a:endParaRPr lang="hu-HU" dirty="0"/>
          </a:p>
          <a:p>
            <a:pPr marL="0" indent="0">
              <a:buNone/>
            </a:pPr>
            <a:r>
              <a:rPr lang="hu-HU" dirty="0" smtClean="0"/>
              <a:t>A stratégiát 2016. végére kívánja befejezni a Bizottság. Ezzel megszűntethető a </a:t>
            </a:r>
            <a:r>
              <a:rPr lang="hu-HU" dirty="0" err="1" smtClean="0"/>
              <a:t>geoblocking</a:t>
            </a:r>
            <a:r>
              <a:rPr lang="hu-HU" dirty="0" smtClean="0"/>
              <a:t>, és az ezzel járó negatív diszkrimináció, azonban végérvényesen soha nem lehet véget vetni ennek.</a:t>
            </a:r>
          </a:p>
          <a:p>
            <a:pPr marL="0" indent="0">
              <a:buNone/>
            </a:pPr>
            <a:r>
              <a:rPr lang="hu-HU" dirty="0" smtClean="0"/>
              <a:t>Lásd: </a:t>
            </a:r>
            <a:r>
              <a:rPr lang="hu-HU" dirty="0" err="1" smtClean="0"/>
              <a:t>Eurózónán</a:t>
            </a:r>
            <a:r>
              <a:rPr lang="hu-HU" dirty="0" smtClean="0"/>
              <a:t> kívüli tagállamok.</a:t>
            </a:r>
          </a:p>
        </p:txBody>
      </p:sp>
      <p:sp>
        <p:nvSpPr>
          <p:cNvPr id="4" name="Dia számának helye 3"/>
          <p:cNvSpPr>
            <a:spLocks noGrp="1"/>
          </p:cNvSpPr>
          <p:nvPr>
            <p:ph type="sldNum" sz="quarter" idx="12"/>
          </p:nvPr>
        </p:nvSpPr>
        <p:spPr/>
        <p:txBody>
          <a:bodyPr/>
          <a:lstStyle/>
          <a:p>
            <a:fld id="{37533D08-637D-481E-8041-375C8FD28BCD}" type="slidenum">
              <a:rPr lang="hu-HU" smtClean="0"/>
              <a:t>10</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262047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100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barn(inVertical)">
                                      <p:cBhvr>
                                        <p:cTn id="11" dur="500"/>
                                        <p:tgtEl>
                                          <p:spTgt spid="3">
                                            <p:txEl>
                                              <p:pRg st="4" end="4"/>
                                            </p:txEl>
                                          </p:spTgt>
                                        </p:tgtEl>
                                      </p:cBhvr>
                                    </p:animEffect>
                                  </p:childTnLst>
                                </p:cTn>
                              </p:par>
                              <p:par>
                                <p:cTn id="12" presetID="16" presetClass="entr" presetSubtype="21" fill="hold" nodeType="withEffect">
                                  <p:stCondLst>
                                    <p:cond delay="100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barn(inVertical)">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Nagy-Britannia álláspontja</a:t>
            </a:r>
            <a:endParaRPr lang="hu-HU" dirty="0"/>
          </a:p>
        </p:txBody>
      </p:sp>
      <p:sp>
        <p:nvSpPr>
          <p:cNvPr id="3" name="Tartalom helye 2"/>
          <p:cNvSpPr>
            <a:spLocks noGrp="1"/>
          </p:cNvSpPr>
          <p:nvPr>
            <p:ph idx="1"/>
          </p:nvPr>
        </p:nvSpPr>
        <p:spPr/>
        <p:txBody>
          <a:bodyPr>
            <a:normAutofit/>
          </a:bodyPr>
          <a:lstStyle/>
          <a:p>
            <a:pPr marL="0" indent="0">
              <a:buNone/>
            </a:pPr>
            <a:r>
              <a:rPr lang="hu-HU" sz="2400" dirty="0" smtClean="0"/>
              <a:t>A </a:t>
            </a:r>
            <a:r>
              <a:rPr lang="hu-HU" sz="2400" u="sng" dirty="0" smtClean="0"/>
              <a:t>brit Külügyi és Nemzetközösségi Hivatal </a:t>
            </a:r>
            <a:r>
              <a:rPr lang="hu-HU" sz="2400" dirty="0" smtClean="0"/>
              <a:t>európai igazgatója nyilatkozatából:</a:t>
            </a:r>
          </a:p>
          <a:p>
            <a:pPr marL="0" indent="0">
              <a:buNone/>
            </a:pPr>
            <a:r>
              <a:rPr lang="hu-HU" sz="2400" dirty="0" smtClean="0"/>
              <a:t>„Nagy-Britannia </a:t>
            </a:r>
            <a:r>
              <a:rPr lang="hu-HU" sz="2400" dirty="0"/>
              <a:t>különösképpen az </a:t>
            </a:r>
            <a:r>
              <a:rPr lang="hu-HU" sz="2400" b="1" dirty="0"/>
              <a:t>egységes digitális piac </a:t>
            </a:r>
            <a:r>
              <a:rPr lang="hu-HU" sz="2400" dirty="0"/>
              <a:t>és a Tőkepiaci Unió elérése felé tett lépéseket szorgalmazza. A második pont célja egy megállapodás elérése azzal kapcsolatban, hogy milyen módon működtethetők az egységes piaccal egyszerre a különböző valuták annak érdekében, hogy az egységes piac az </a:t>
            </a:r>
            <a:r>
              <a:rPr lang="hu-HU" sz="2400" dirty="0" err="1"/>
              <a:t>eurózóna</a:t>
            </a:r>
            <a:r>
              <a:rPr lang="hu-HU" sz="2400" dirty="0"/>
              <a:t> és az </a:t>
            </a:r>
            <a:r>
              <a:rPr lang="hu-HU" sz="2400" dirty="0" err="1"/>
              <a:t>eurózónán</a:t>
            </a:r>
            <a:r>
              <a:rPr lang="hu-HU" sz="2400" dirty="0"/>
              <a:t> kívüli tagok számára is kedvező legyen</a:t>
            </a:r>
            <a:r>
              <a:rPr lang="hu-HU" sz="2400" dirty="0" smtClean="0"/>
              <a:t>.”</a:t>
            </a:r>
          </a:p>
          <a:p>
            <a:pPr marL="0" indent="0">
              <a:buNone/>
            </a:pPr>
            <a:r>
              <a:rPr lang="hu-HU" sz="1800" dirty="0" smtClean="0"/>
              <a:t>(</a:t>
            </a:r>
            <a:r>
              <a:rPr lang="hu-HU" sz="1800" dirty="0" err="1" smtClean="0"/>
              <a:t>Vijay</a:t>
            </a:r>
            <a:r>
              <a:rPr lang="hu-HU" sz="1800" dirty="0" smtClean="0"/>
              <a:t> </a:t>
            </a:r>
            <a:r>
              <a:rPr lang="hu-HU" sz="1800" dirty="0" err="1" smtClean="0"/>
              <a:t>Rangarajan</a:t>
            </a:r>
            <a:r>
              <a:rPr lang="hu-HU" sz="1800" dirty="0" smtClean="0"/>
              <a:t>, </a:t>
            </a:r>
            <a:r>
              <a:rPr lang="hu-HU" sz="1800" dirty="0" err="1" smtClean="0"/>
              <a:t>Mission</a:t>
            </a:r>
            <a:r>
              <a:rPr lang="hu-HU" sz="1800" dirty="0" smtClean="0"/>
              <a:t> </a:t>
            </a:r>
            <a:r>
              <a:rPr lang="hu-HU" sz="1800" dirty="0" err="1" smtClean="0"/>
              <a:t>Impossible</a:t>
            </a:r>
            <a:r>
              <a:rPr lang="hu-HU" sz="1800" dirty="0" smtClean="0"/>
              <a:t>? kerekasztal beszélgetés, 2015. november 23.)</a:t>
            </a:r>
          </a:p>
        </p:txBody>
      </p:sp>
      <p:sp>
        <p:nvSpPr>
          <p:cNvPr id="4" name="Dia számának helye 3"/>
          <p:cNvSpPr>
            <a:spLocks noGrp="1"/>
          </p:cNvSpPr>
          <p:nvPr>
            <p:ph type="sldNum" sz="quarter" idx="12"/>
          </p:nvPr>
        </p:nvSpPr>
        <p:spPr/>
        <p:txBody>
          <a:bodyPr/>
          <a:lstStyle/>
          <a:p>
            <a:fld id="{37533D08-637D-481E-8041-375C8FD28BCD}" type="slidenum">
              <a:rPr lang="hu-HU" smtClean="0"/>
              <a:t>11</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2573149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Alappillérek</a:t>
            </a:r>
            <a:endParaRPr lang="hu-HU" dirty="0"/>
          </a:p>
        </p:txBody>
      </p:sp>
      <p:sp>
        <p:nvSpPr>
          <p:cNvPr id="3" name="Tartalom helye 2"/>
          <p:cNvSpPr>
            <a:spLocks noGrp="1"/>
          </p:cNvSpPr>
          <p:nvPr>
            <p:ph idx="1"/>
          </p:nvPr>
        </p:nvSpPr>
        <p:spPr/>
        <p:txBody>
          <a:bodyPr>
            <a:noAutofit/>
          </a:bodyPr>
          <a:lstStyle/>
          <a:p>
            <a:pPr marL="0" indent="0">
              <a:buNone/>
            </a:pPr>
            <a:r>
              <a:rPr lang="hu-HU" sz="2400" dirty="0"/>
              <a:t>European Digital </a:t>
            </a:r>
            <a:r>
              <a:rPr lang="hu-HU" sz="2400" dirty="0" err="1"/>
              <a:t>Single</a:t>
            </a:r>
            <a:r>
              <a:rPr lang="hu-HU" sz="2400" dirty="0"/>
              <a:t> Market Stratégia:</a:t>
            </a:r>
          </a:p>
          <a:p>
            <a:r>
              <a:rPr lang="hu-HU" sz="2400" dirty="0"/>
              <a:t>I. pillér: A digitális termékek és szolgáltatások elérhetőbbé tétele az európai fogyasztók és vállalkozók </a:t>
            </a:r>
            <a:r>
              <a:rPr lang="hu-HU" sz="2400" dirty="0" smtClean="0"/>
              <a:t>számára</a:t>
            </a:r>
          </a:p>
          <a:p>
            <a:pPr marL="457200" lvl="1" indent="0">
              <a:buNone/>
            </a:pPr>
            <a:r>
              <a:rPr lang="hu-HU" sz="2000" dirty="0" smtClean="0"/>
              <a:t>Kereskedelmi </a:t>
            </a:r>
            <a:r>
              <a:rPr lang="hu-HU" sz="2000" smtClean="0"/>
              <a:t>akadályok megszüntetése.</a:t>
            </a:r>
            <a:endParaRPr lang="hu-HU" sz="2000" dirty="0" smtClean="0"/>
          </a:p>
          <a:p>
            <a:r>
              <a:rPr lang="hu-HU" sz="2400" dirty="0" smtClean="0"/>
              <a:t>II</a:t>
            </a:r>
            <a:r>
              <a:rPr lang="hu-HU" sz="2400" dirty="0"/>
              <a:t>. pillér: A digitális hálózatok és szolgáltatások prosperálásához szükséges körülmények és egyenlő versenyfeltételek megteremtése </a:t>
            </a:r>
          </a:p>
          <a:p>
            <a:pPr marL="457200" lvl="1" indent="0">
              <a:buNone/>
            </a:pPr>
            <a:r>
              <a:rPr lang="hu-HU" sz="2000" dirty="0" smtClean="0"/>
              <a:t>A diszkrimináció elméleti kigyomlálása.</a:t>
            </a:r>
            <a:endParaRPr lang="hu-HU" sz="2000" dirty="0"/>
          </a:p>
          <a:p>
            <a:r>
              <a:rPr lang="hu-HU" sz="2400" dirty="0"/>
              <a:t>III. pillér: Az európai digitális gazdaság növekedési potenciáljának </a:t>
            </a:r>
            <a:r>
              <a:rPr lang="hu-HU" sz="2400" dirty="0" smtClean="0"/>
              <a:t>maximalizálása</a:t>
            </a:r>
          </a:p>
          <a:p>
            <a:pPr marL="457200" lvl="1" indent="0">
              <a:buNone/>
            </a:pPr>
            <a:r>
              <a:rPr lang="hu-HU" sz="2000" dirty="0" smtClean="0"/>
              <a:t>Jelentős gazdasági bevétele. Azon akadályokat megszüntetése, </a:t>
            </a:r>
            <a:r>
              <a:rPr lang="hu-HU" sz="2000" dirty="0"/>
              <a:t>amelyek az uniós digitális egységes piac növekedésének útjában állnak</a:t>
            </a:r>
            <a:r>
              <a:rPr lang="hu-HU" sz="2000" dirty="0" smtClean="0"/>
              <a:t>.</a:t>
            </a:r>
            <a:endParaRPr lang="hu-HU" sz="2000" dirty="0"/>
          </a:p>
        </p:txBody>
      </p:sp>
      <p:sp>
        <p:nvSpPr>
          <p:cNvPr id="4" name="Dia számának helye 3"/>
          <p:cNvSpPr>
            <a:spLocks noGrp="1"/>
          </p:cNvSpPr>
          <p:nvPr>
            <p:ph type="sldNum" sz="quarter" idx="12"/>
          </p:nvPr>
        </p:nvSpPr>
        <p:spPr/>
        <p:txBody>
          <a:bodyPr/>
          <a:lstStyle/>
          <a:p>
            <a:fld id="{37533D08-637D-481E-8041-375C8FD28BCD}" type="slidenum">
              <a:rPr lang="hu-HU" smtClean="0"/>
              <a:t>12</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23416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 presetClass="entr" presetSubtype="0"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par>
                          <p:cTn id="16" fill="hold">
                            <p:stCondLst>
                              <p:cond delay="500"/>
                            </p:stCondLst>
                            <p:childTnLst>
                              <p:par>
                                <p:cTn id="17" presetID="1" presetClass="entr" presetSubtype="0" fill="hold" nodeType="afterEffect">
                                  <p:stCondLst>
                                    <p:cond delay="1000"/>
                                  </p:stCondLst>
                                  <p:childTnLst>
                                    <p:set>
                                      <p:cBhvr>
                                        <p:cTn id="18" dur="1" fill="hold">
                                          <p:stCondLst>
                                            <p:cond delay="9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100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Utolsó lépés (?): adaptálás</a:t>
            </a:r>
            <a:endParaRPr lang="hu-HU" dirty="0"/>
          </a:p>
        </p:txBody>
      </p:sp>
      <p:sp>
        <p:nvSpPr>
          <p:cNvPr id="3" name="Tartalom helye 2"/>
          <p:cNvSpPr>
            <a:spLocks noGrp="1"/>
          </p:cNvSpPr>
          <p:nvPr>
            <p:ph idx="1"/>
          </p:nvPr>
        </p:nvSpPr>
        <p:spPr/>
        <p:txBody>
          <a:bodyPr>
            <a:normAutofit/>
          </a:bodyPr>
          <a:lstStyle/>
          <a:p>
            <a:pPr marL="0" indent="0">
              <a:buNone/>
            </a:pPr>
            <a:r>
              <a:rPr lang="hu-HU" sz="2400" dirty="0" smtClean="0"/>
              <a:t>Amennyiben minden tagállam képes adaptálni a szabályozást, akkor módot kell találni az </a:t>
            </a:r>
            <a:r>
              <a:rPr lang="hu-HU" sz="2400" dirty="0" err="1" smtClean="0"/>
              <a:t>eurózónán</a:t>
            </a:r>
            <a:r>
              <a:rPr lang="hu-HU" sz="2400" dirty="0" smtClean="0"/>
              <a:t> belüli és </a:t>
            </a:r>
            <a:r>
              <a:rPr lang="hu-HU" sz="2400" dirty="0" err="1" smtClean="0"/>
              <a:t>eurózónán</a:t>
            </a:r>
            <a:r>
              <a:rPr lang="hu-HU" sz="2400" dirty="0" smtClean="0"/>
              <a:t> kívüli tagállamok között közös fizetőeszközre.</a:t>
            </a:r>
          </a:p>
          <a:p>
            <a:pPr marL="0" indent="0">
              <a:buNone/>
            </a:pPr>
            <a:endParaRPr lang="hu-HU" sz="2400" dirty="0"/>
          </a:p>
          <a:p>
            <a:pPr marL="0" indent="0">
              <a:buNone/>
            </a:pPr>
            <a:endParaRPr lang="hu-HU" sz="2400" dirty="0"/>
          </a:p>
          <a:p>
            <a:pPr marL="0" indent="0">
              <a:buNone/>
            </a:pPr>
            <a:r>
              <a:rPr lang="hu-HU" sz="2400" b="1" dirty="0" smtClean="0">
                <a:solidFill>
                  <a:srgbClr val="FF0000"/>
                </a:solidFill>
              </a:rPr>
              <a:t>A diszkrimináció megszüntetésének feltétele a sikeres adaptálás tagállami szinten.</a:t>
            </a:r>
            <a:endParaRPr lang="hu-HU" sz="2400" b="1" dirty="0">
              <a:solidFill>
                <a:srgbClr val="FF0000"/>
              </a:solidFill>
            </a:endParaRPr>
          </a:p>
        </p:txBody>
      </p:sp>
      <p:sp>
        <p:nvSpPr>
          <p:cNvPr id="4" name="Dia számának helye 3"/>
          <p:cNvSpPr>
            <a:spLocks noGrp="1"/>
          </p:cNvSpPr>
          <p:nvPr>
            <p:ph type="sldNum" sz="quarter" idx="12"/>
          </p:nvPr>
        </p:nvSpPr>
        <p:spPr/>
        <p:txBody>
          <a:bodyPr/>
          <a:lstStyle/>
          <a:p>
            <a:fld id="{37533D08-637D-481E-8041-375C8FD28BCD}" type="slidenum">
              <a:rPr lang="hu-HU" smtClean="0"/>
              <a:t>13</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30583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Konklúzió</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dirty="0" smtClean="0"/>
              <a:t>+  2016 végére a fogyasztók diszkriminációja terv szerint megszűnik.</a:t>
            </a:r>
          </a:p>
          <a:p>
            <a:pPr marL="0" indent="0">
              <a:buNone/>
            </a:pPr>
            <a:r>
              <a:rPr lang="hu-HU" dirty="0" smtClean="0"/>
              <a:t>+  Tagállami adaptálás után több milliárdos bevétel.</a:t>
            </a:r>
          </a:p>
          <a:p>
            <a:pPr marL="0" indent="0">
              <a:buNone/>
            </a:pPr>
            <a:r>
              <a:rPr lang="hu-HU" smtClean="0"/>
              <a:t>+  Harmadik </a:t>
            </a:r>
            <a:r>
              <a:rPr lang="hu-HU" dirty="0" smtClean="0"/>
              <a:t>generációs jog megfeleltetése az emberi jogoknak.</a:t>
            </a:r>
          </a:p>
          <a:p>
            <a:pPr>
              <a:buFontTx/>
              <a:buChar char="-"/>
            </a:pPr>
            <a:r>
              <a:rPr lang="hu-HU" dirty="0" smtClean="0"/>
              <a:t>Akadályok leküzdése nehézkes az EU számára.</a:t>
            </a:r>
          </a:p>
          <a:p>
            <a:pPr>
              <a:buFontTx/>
              <a:buChar char="-"/>
            </a:pPr>
            <a:r>
              <a:rPr lang="hu-HU" dirty="0" smtClean="0"/>
              <a:t>Számottevő problémákba ütközhet az EU a továbbiakban.</a:t>
            </a:r>
            <a:endParaRPr lang="hu-HU" dirty="0"/>
          </a:p>
        </p:txBody>
      </p:sp>
      <p:sp>
        <p:nvSpPr>
          <p:cNvPr id="4" name="Dia számának helye 3"/>
          <p:cNvSpPr>
            <a:spLocks noGrp="1"/>
          </p:cNvSpPr>
          <p:nvPr>
            <p:ph type="sldNum" sz="quarter" idx="12"/>
          </p:nvPr>
        </p:nvSpPr>
        <p:spPr/>
        <p:txBody>
          <a:bodyPr/>
          <a:lstStyle/>
          <a:p>
            <a:fld id="{37533D08-637D-481E-8041-375C8FD28BCD}" type="slidenum">
              <a:rPr lang="hu-HU" smtClean="0"/>
              <a:t>14</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852496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Köszönöm a figyelmet!</a:t>
            </a:r>
            <a:endParaRPr lang="hu-HU" dirty="0"/>
          </a:p>
        </p:txBody>
      </p:sp>
      <p:sp>
        <p:nvSpPr>
          <p:cNvPr id="3" name="Tartalom helye 2"/>
          <p:cNvSpPr>
            <a:spLocks noGrp="1"/>
          </p:cNvSpPr>
          <p:nvPr>
            <p:ph idx="1"/>
          </p:nvPr>
        </p:nvSpPr>
        <p:spPr>
          <a:xfrm>
            <a:off x="457200" y="1600201"/>
            <a:ext cx="4474840" cy="3773016"/>
          </a:xfrm>
        </p:spPr>
        <p:txBody>
          <a:bodyPr>
            <a:normAutofit/>
          </a:bodyPr>
          <a:lstStyle/>
          <a:p>
            <a:pPr marL="0" indent="0">
              <a:buNone/>
            </a:pPr>
            <a:r>
              <a:rPr lang="hu-HU" dirty="0" smtClean="0"/>
              <a:t>„Célom, hogy minél több kérdés fogalmazódjon meg az emberekben, mert </a:t>
            </a:r>
            <a:r>
              <a:rPr lang="hu-HU" b="1" dirty="0" smtClean="0"/>
              <a:t>a kérdések fontosabbak</a:t>
            </a:r>
            <a:r>
              <a:rPr lang="hu-HU" b="1" dirty="0"/>
              <a:t> </a:t>
            </a:r>
            <a:r>
              <a:rPr lang="hu-HU" b="1" dirty="0" smtClean="0"/>
              <a:t>a válaszoknál.</a:t>
            </a:r>
            <a:r>
              <a:rPr lang="hu-HU" dirty="0" smtClean="0"/>
              <a:t>”</a:t>
            </a:r>
          </a:p>
          <a:p>
            <a:pPr marL="0" indent="0">
              <a:buNone/>
            </a:pPr>
            <a:r>
              <a:rPr lang="hu-HU" dirty="0" smtClean="0"/>
              <a:t>– </a:t>
            </a:r>
            <a:r>
              <a:rPr lang="hu-HU" dirty="0" err="1" smtClean="0"/>
              <a:t>Tarik</a:t>
            </a:r>
            <a:r>
              <a:rPr lang="hu-HU" dirty="0" smtClean="0"/>
              <a:t> </a:t>
            </a:r>
            <a:r>
              <a:rPr lang="hu-HU" dirty="0" err="1" smtClean="0"/>
              <a:t>Demirkán</a:t>
            </a:r>
            <a:endParaRPr lang="hu-HU" dirty="0" smtClean="0"/>
          </a:p>
        </p:txBody>
      </p:sp>
      <p:sp>
        <p:nvSpPr>
          <p:cNvPr id="4" name="Dia számának helye 3"/>
          <p:cNvSpPr>
            <a:spLocks noGrp="1"/>
          </p:cNvSpPr>
          <p:nvPr>
            <p:ph type="sldNum" sz="quarter" idx="12"/>
          </p:nvPr>
        </p:nvSpPr>
        <p:spPr/>
        <p:txBody>
          <a:bodyPr/>
          <a:lstStyle/>
          <a:p>
            <a:fld id="{37533D08-637D-481E-8041-375C8FD28BCD}" type="slidenum">
              <a:rPr lang="hu-HU" smtClean="0"/>
              <a:t>15</a:t>
            </a:fld>
            <a:endParaRPr lang="hu-HU"/>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6056" y="1556792"/>
            <a:ext cx="3892674" cy="2591754"/>
          </a:xfrm>
          <a:prstGeom prst="rect">
            <a:avLst/>
          </a:prstGeom>
        </p:spPr>
      </p:pic>
      <p:sp>
        <p:nvSpPr>
          <p:cNvPr id="6" name="Téglalap 5"/>
          <p:cNvSpPr/>
          <p:nvPr/>
        </p:nvSpPr>
        <p:spPr>
          <a:xfrm>
            <a:off x="486888" y="6081163"/>
            <a:ext cx="8261576" cy="646331"/>
          </a:xfrm>
          <a:prstGeom prst="rect">
            <a:avLst/>
          </a:prstGeom>
        </p:spPr>
        <p:txBody>
          <a:bodyPr wrap="square">
            <a:spAutoFit/>
          </a:bodyPr>
          <a:lstStyle/>
          <a:p>
            <a:pPr algn="ctr"/>
            <a:r>
              <a:rPr lang="hu-HU" dirty="0" smtClean="0"/>
              <a:t>Elérhetőségeim:</a:t>
            </a:r>
          </a:p>
          <a:p>
            <a:pPr algn="ctr"/>
            <a:r>
              <a:rPr lang="hu-HU" dirty="0" smtClean="0"/>
              <a:t>e-mail cím: </a:t>
            </a:r>
            <a:r>
              <a:rPr lang="hu-HU" dirty="0" smtClean="0">
                <a:hlinkClick r:id="rId3"/>
              </a:rPr>
              <a:t>palabak22@</a:t>
            </a:r>
            <a:r>
              <a:rPr lang="hu-HU" dirty="0" err="1" smtClean="0">
                <a:hlinkClick r:id="rId3"/>
              </a:rPr>
              <a:t>gmail.com</a:t>
            </a:r>
            <a:r>
              <a:rPr lang="hu-HU" dirty="0" smtClean="0"/>
              <a:t> </a:t>
            </a:r>
            <a:r>
              <a:rPr lang="hu-HU" dirty="0" err="1" smtClean="0"/>
              <a:t>Facebook</a:t>
            </a:r>
            <a:r>
              <a:rPr lang="hu-HU" dirty="0"/>
              <a:t>: </a:t>
            </a:r>
            <a:r>
              <a:rPr lang="hu-HU" dirty="0" err="1"/>
              <a:t>fb.com</a:t>
            </a:r>
            <a:r>
              <a:rPr lang="hu-HU" dirty="0"/>
              <a:t>/</a:t>
            </a:r>
            <a:r>
              <a:rPr lang="hu-HU" dirty="0" err="1"/>
              <a:t>hatnemtom</a:t>
            </a:r>
            <a:endParaRPr lang="hu-HU" dirty="0"/>
          </a:p>
        </p:txBody>
      </p:sp>
      <p:sp>
        <p:nvSpPr>
          <p:cNvPr id="7" name="Dátum helye 6"/>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174678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2999"/>
                                          </p:stCondLst>
                                        </p:cTn>
                                        <p:tgtEl>
                                          <p:spTgt spid="6">
                                            <p:txEl>
                                              <p:pRg st="0" end="0"/>
                                            </p:txEl>
                                          </p:spTgt>
                                        </p:tgtEl>
                                        <p:attrNameLst>
                                          <p:attrName>style.visibility</p:attrName>
                                        </p:attrNameLst>
                                      </p:cBhvr>
                                      <p:to>
                                        <p:strVal val="visible"/>
                                      </p:to>
                                    </p:set>
                                  </p:childTnLst>
                                </p:cTn>
                              </p:par>
                            </p:childTnLst>
                          </p:cTn>
                        </p:par>
                        <p:par>
                          <p:cTn id="7" fill="hold">
                            <p:stCondLst>
                              <p:cond delay="3000"/>
                            </p:stCondLst>
                            <p:childTnLst>
                              <p:par>
                                <p:cTn id="8" presetID="1" presetClass="entr" presetSubtype="0" fill="hold" nodeType="afterEffect">
                                  <p:stCondLst>
                                    <p:cond delay="0"/>
                                  </p:stCondLst>
                                  <p:childTnLst>
                                    <p:set>
                                      <p:cBhvr>
                                        <p:cTn id="9" dur="1" fill="hold">
                                          <p:stCondLst>
                                            <p:cond delay="2999"/>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Tartalom</a:t>
            </a:r>
            <a:endParaRPr lang="hu-HU" dirty="0"/>
          </a:p>
        </p:txBody>
      </p:sp>
      <p:sp>
        <p:nvSpPr>
          <p:cNvPr id="3" name="Tartalom helye 2"/>
          <p:cNvSpPr>
            <a:spLocks noGrp="1"/>
          </p:cNvSpPr>
          <p:nvPr>
            <p:ph idx="1"/>
          </p:nvPr>
        </p:nvSpPr>
        <p:spPr/>
        <p:txBody>
          <a:bodyPr/>
          <a:lstStyle/>
          <a:p>
            <a:r>
              <a:rPr lang="hu-HU" dirty="0" smtClean="0"/>
              <a:t>Diszkrimináció és alapja(i)</a:t>
            </a:r>
          </a:p>
          <a:p>
            <a:r>
              <a:rPr lang="hu-HU" dirty="0" err="1" smtClean="0"/>
              <a:t>Geoblocking</a:t>
            </a:r>
            <a:endParaRPr lang="hu-HU" dirty="0" smtClean="0"/>
          </a:p>
          <a:p>
            <a:r>
              <a:rPr lang="hu-HU" dirty="0" smtClean="0"/>
              <a:t>Fogyasztói diszkrimináció</a:t>
            </a:r>
          </a:p>
          <a:p>
            <a:r>
              <a:rPr lang="hu-HU" dirty="0" smtClean="0"/>
              <a:t>EU tevékenység a diszkrimináció ellen</a:t>
            </a:r>
          </a:p>
          <a:p>
            <a:r>
              <a:rPr lang="hu-HU" dirty="0" smtClean="0"/>
              <a:t>Konklúzió</a:t>
            </a:r>
            <a:endParaRPr lang="hu-HU" dirty="0"/>
          </a:p>
        </p:txBody>
      </p:sp>
      <p:sp>
        <p:nvSpPr>
          <p:cNvPr id="4" name="Dia számának helye 3"/>
          <p:cNvSpPr>
            <a:spLocks noGrp="1"/>
          </p:cNvSpPr>
          <p:nvPr>
            <p:ph type="sldNum" sz="quarter" idx="12"/>
          </p:nvPr>
        </p:nvSpPr>
        <p:spPr/>
        <p:txBody>
          <a:bodyPr/>
          <a:lstStyle/>
          <a:p>
            <a:fld id="{37533D08-637D-481E-8041-375C8FD28BCD}" type="slidenum">
              <a:rPr lang="hu-HU" smtClean="0"/>
              <a:t>2</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118307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nodeType="after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000"/>
                            </p:stCondLst>
                            <p:childTnLst>
                              <p:par>
                                <p:cTn id="29" presetID="42" presetClass="entr" presetSubtype="0" fill="hold"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980728"/>
            <a:ext cx="5237136" cy="5772318"/>
          </a:xfrm>
        </p:spPr>
      </p:pic>
      <p:sp>
        <p:nvSpPr>
          <p:cNvPr id="5" name="Szövegdoboz 4"/>
          <p:cNvSpPr txBox="1"/>
          <p:nvPr/>
        </p:nvSpPr>
        <p:spPr>
          <a:xfrm>
            <a:off x="5504656" y="5877272"/>
            <a:ext cx="1728192" cy="369332"/>
          </a:xfrm>
          <a:prstGeom prst="rect">
            <a:avLst/>
          </a:prstGeom>
          <a:noFill/>
        </p:spPr>
        <p:txBody>
          <a:bodyPr wrap="square" rtlCol="0">
            <a:spAutoFit/>
          </a:bodyPr>
          <a:lstStyle/>
          <a:p>
            <a:r>
              <a:rPr lang="hu-HU" dirty="0" smtClean="0"/>
              <a:t>Diszkrimináció</a:t>
            </a:r>
            <a:endParaRPr lang="hu-HU" dirty="0"/>
          </a:p>
        </p:txBody>
      </p:sp>
      <p:sp>
        <p:nvSpPr>
          <p:cNvPr id="6" name="Szövegdoboz 5"/>
          <p:cNvSpPr txBox="1"/>
          <p:nvPr/>
        </p:nvSpPr>
        <p:spPr>
          <a:xfrm>
            <a:off x="5440630" y="4590420"/>
            <a:ext cx="1440160" cy="369332"/>
          </a:xfrm>
          <a:prstGeom prst="rect">
            <a:avLst/>
          </a:prstGeom>
          <a:noFill/>
        </p:spPr>
        <p:txBody>
          <a:bodyPr wrap="square" rtlCol="0">
            <a:spAutoFit/>
          </a:bodyPr>
          <a:lstStyle/>
          <a:p>
            <a:r>
              <a:rPr lang="hu-HU" dirty="0" err="1" smtClean="0"/>
              <a:t>Geoblocking</a:t>
            </a:r>
            <a:endParaRPr lang="hu-HU" dirty="0"/>
          </a:p>
        </p:txBody>
      </p:sp>
      <p:sp>
        <p:nvSpPr>
          <p:cNvPr id="7" name="Szövegdoboz 6"/>
          <p:cNvSpPr txBox="1"/>
          <p:nvPr/>
        </p:nvSpPr>
        <p:spPr>
          <a:xfrm>
            <a:off x="5440630" y="3751600"/>
            <a:ext cx="2808312" cy="369332"/>
          </a:xfrm>
          <a:prstGeom prst="rect">
            <a:avLst/>
          </a:prstGeom>
          <a:noFill/>
        </p:spPr>
        <p:txBody>
          <a:bodyPr wrap="square" rtlCol="0">
            <a:spAutoFit/>
          </a:bodyPr>
          <a:lstStyle/>
          <a:p>
            <a:r>
              <a:rPr lang="hu-HU" dirty="0" smtClean="0"/>
              <a:t>Fogyasztói diszkrimináció</a:t>
            </a:r>
            <a:endParaRPr lang="hu-HU" dirty="0"/>
          </a:p>
        </p:txBody>
      </p:sp>
      <p:sp>
        <p:nvSpPr>
          <p:cNvPr id="8" name="Szövegdoboz 7"/>
          <p:cNvSpPr txBox="1"/>
          <p:nvPr/>
        </p:nvSpPr>
        <p:spPr>
          <a:xfrm>
            <a:off x="179512" y="4082574"/>
            <a:ext cx="1368152" cy="369332"/>
          </a:xfrm>
          <a:prstGeom prst="rect">
            <a:avLst/>
          </a:prstGeom>
          <a:noFill/>
        </p:spPr>
        <p:txBody>
          <a:bodyPr wrap="square" rtlCol="0">
            <a:spAutoFit/>
          </a:bodyPr>
          <a:lstStyle/>
          <a:p>
            <a:r>
              <a:rPr lang="hu-HU" dirty="0" smtClean="0"/>
              <a:t>Fogyasztók</a:t>
            </a:r>
            <a:endParaRPr lang="hu-HU" dirty="0"/>
          </a:p>
        </p:txBody>
      </p:sp>
      <p:sp>
        <p:nvSpPr>
          <p:cNvPr id="9" name="Szövegdoboz 8"/>
          <p:cNvSpPr txBox="1"/>
          <p:nvPr/>
        </p:nvSpPr>
        <p:spPr>
          <a:xfrm>
            <a:off x="5440630" y="2319263"/>
            <a:ext cx="2160240" cy="923330"/>
          </a:xfrm>
          <a:prstGeom prst="rect">
            <a:avLst/>
          </a:prstGeom>
          <a:noFill/>
        </p:spPr>
        <p:txBody>
          <a:bodyPr wrap="square" rtlCol="0">
            <a:spAutoFit/>
          </a:bodyPr>
          <a:lstStyle/>
          <a:p>
            <a:r>
              <a:rPr lang="hu-HU" dirty="0" smtClean="0"/>
              <a:t>EU tevékenység a diszkriminációval szemben</a:t>
            </a:r>
            <a:endParaRPr lang="hu-HU" dirty="0"/>
          </a:p>
        </p:txBody>
      </p:sp>
      <p:sp>
        <p:nvSpPr>
          <p:cNvPr id="10" name="Szövegdoboz 9"/>
          <p:cNvSpPr txBox="1"/>
          <p:nvPr/>
        </p:nvSpPr>
        <p:spPr>
          <a:xfrm>
            <a:off x="5440630" y="1777738"/>
            <a:ext cx="2092766" cy="369332"/>
          </a:xfrm>
          <a:prstGeom prst="rect">
            <a:avLst/>
          </a:prstGeom>
          <a:noFill/>
        </p:spPr>
        <p:txBody>
          <a:bodyPr wrap="square" rtlCol="0">
            <a:spAutoFit/>
          </a:bodyPr>
          <a:lstStyle/>
          <a:p>
            <a:r>
              <a:rPr lang="hu-HU" dirty="0" smtClean="0"/>
              <a:t>Adaptálás</a:t>
            </a:r>
            <a:endParaRPr lang="hu-HU" dirty="0"/>
          </a:p>
        </p:txBody>
      </p:sp>
      <p:pic>
        <p:nvPicPr>
          <p:cNvPr id="12" name="Kép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5388" y="1014135"/>
            <a:ext cx="236413" cy="485269"/>
          </a:xfrm>
          <a:prstGeom prst="rect">
            <a:avLst/>
          </a:prstGeom>
        </p:spPr>
      </p:pic>
      <p:cxnSp>
        <p:nvCxnSpPr>
          <p:cNvPr id="14" name="Egyenes összekötő 13"/>
          <p:cNvCxnSpPr/>
          <p:nvPr/>
        </p:nvCxnSpPr>
        <p:spPr>
          <a:xfrm>
            <a:off x="3055388" y="1458848"/>
            <a:ext cx="25278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nyíllal 16"/>
          <p:cNvCxnSpPr/>
          <p:nvPr/>
        </p:nvCxnSpPr>
        <p:spPr>
          <a:xfrm flipH="1">
            <a:off x="1403648" y="4267240"/>
            <a:ext cx="86409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Egyenes összekötő nyíllal 17"/>
          <p:cNvCxnSpPr>
            <a:endCxn id="5" idx="1"/>
          </p:cNvCxnSpPr>
          <p:nvPr/>
        </p:nvCxnSpPr>
        <p:spPr>
          <a:xfrm>
            <a:off x="4427984" y="5877272"/>
            <a:ext cx="1076672" cy="1846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Egyenes összekötő nyíllal 20"/>
          <p:cNvCxnSpPr/>
          <p:nvPr/>
        </p:nvCxnSpPr>
        <p:spPr>
          <a:xfrm>
            <a:off x="4139952" y="4775086"/>
            <a:ext cx="130067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a:endCxn id="7" idx="1"/>
          </p:cNvCxnSpPr>
          <p:nvPr/>
        </p:nvCxnSpPr>
        <p:spPr>
          <a:xfrm>
            <a:off x="3951459" y="3929913"/>
            <a:ext cx="1489171" cy="63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Egyenes összekötő nyíllal 25"/>
          <p:cNvCxnSpPr>
            <a:endCxn id="9" idx="1"/>
          </p:cNvCxnSpPr>
          <p:nvPr/>
        </p:nvCxnSpPr>
        <p:spPr>
          <a:xfrm flipV="1">
            <a:off x="3811644" y="2780928"/>
            <a:ext cx="1628986" cy="4616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Egyenes összekötő nyíllal 28"/>
          <p:cNvCxnSpPr/>
          <p:nvPr/>
        </p:nvCxnSpPr>
        <p:spPr>
          <a:xfrm>
            <a:off x="3635896" y="2636912"/>
            <a:ext cx="1804734" cy="7200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Egyenes összekötő nyíllal 31"/>
          <p:cNvCxnSpPr>
            <a:endCxn id="10" idx="1"/>
          </p:cNvCxnSpPr>
          <p:nvPr/>
        </p:nvCxnSpPr>
        <p:spPr>
          <a:xfrm>
            <a:off x="3461590" y="1756963"/>
            <a:ext cx="1979040" cy="2054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Egyenes összekötő nyíllal 33"/>
          <p:cNvCxnSpPr/>
          <p:nvPr/>
        </p:nvCxnSpPr>
        <p:spPr>
          <a:xfrm>
            <a:off x="3308173" y="1256769"/>
            <a:ext cx="2132457" cy="1441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Dia számának helye 37"/>
          <p:cNvSpPr>
            <a:spLocks noGrp="1"/>
          </p:cNvSpPr>
          <p:nvPr>
            <p:ph type="sldNum" sz="quarter" idx="12"/>
          </p:nvPr>
        </p:nvSpPr>
        <p:spPr/>
        <p:txBody>
          <a:bodyPr/>
          <a:lstStyle/>
          <a:p>
            <a:fld id="{37533D08-637D-481E-8041-375C8FD28BCD}" type="slidenum">
              <a:rPr lang="hu-HU" smtClean="0"/>
              <a:t>3</a:t>
            </a:fld>
            <a:endParaRPr lang="hu-HU"/>
          </a:p>
        </p:txBody>
      </p:sp>
      <p:cxnSp>
        <p:nvCxnSpPr>
          <p:cNvPr id="22" name="Egyenes összekötő nyíllal 21"/>
          <p:cNvCxnSpPr/>
          <p:nvPr/>
        </p:nvCxnSpPr>
        <p:spPr>
          <a:xfrm>
            <a:off x="3433304" y="2073673"/>
            <a:ext cx="2007326" cy="5632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Szövegdoboz 14"/>
          <p:cNvSpPr txBox="1"/>
          <p:nvPr/>
        </p:nvSpPr>
        <p:spPr>
          <a:xfrm>
            <a:off x="2699792" y="1859683"/>
            <a:ext cx="936104" cy="338554"/>
          </a:xfrm>
          <a:prstGeom prst="rect">
            <a:avLst/>
          </a:prstGeom>
          <a:noFill/>
        </p:spPr>
        <p:txBody>
          <a:bodyPr wrap="square" rtlCol="0">
            <a:spAutoFit/>
          </a:bodyPr>
          <a:lstStyle/>
          <a:p>
            <a:r>
              <a:rPr lang="hu-HU" sz="1600" dirty="0" smtClean="0"/>
              <a:t>III. pillér</a:t>
            </a:r>
            <a:endParaRPr lang="hu-HU" sz="1600" dirty="0"/>
          </a:p>
        </p:txBody>
      </p:sp>
      <p:sp>
        <p:nvSpPr>
          <p:cNvPr id="16" name="Szövegdoboz 15"/>
          <p:cNvSpPr txBox="1"/>
          <p:nvPr/>
        </p:nvSpPr>
        <p:spPr>
          <a:xfrm>
            <a:off x="2555776" y="2319263"/>
            <a:ext cx="1008112" cy="369332"/>
          </a:xfrm>
          <a:prstGeom prst="rect">
            <a:avLst/>
          </a:prstGeom>
          <a:noFill/>
        </p:spPr>
        <p:txBody>
          <a:bodyPr wrap="square" rtlCol="0">
            <a:spAutoFit/>
          </a:bodyPr>
          <a:lstStyle/>
          <a:p>
            <a:r>
              <a:rPr lang="hu-HU" dirty="0" smtClean="0"/>
              <a:t>II. pillér</a:t>
            </a:r>
            <a:endParaRPr lang="hu-HU" dirty="0"/>
          </a:p>
        </p:txBody>
      </p:sp>
      <p:sp>
        <p:nvSpPr>
          <p:cNvPr id="19" name="Szövegdoboz 18"/>
          <p:cNvSpPr txBox="1"/>
          <p:nvPr/>
        </p:nvSpPr>
        <p:spPr>
          <a:xfrm>
            <a:off x="2591351" y="3011761"/>
            <a:ext cx="1008112" cy="369332"/>
          </a:xfrm>
          <a:prstGeom prst="rect">
            <a:avLst/>
          </a:prstGeom>
          <a:noFill/>
        </p:spPr>
        <p:txBody>
          <a:bodyPr wrap="square" rtlCol="0">
            <a:spAutoFit/>
          </a:bodyPr>
          <a:lstStyle/>
          <a:p>
            <a:r>
              <a:rPr lang="hu-HU" dirty="0" smtClean="0"/>
              <a:t>I. pillér</a:t>
            </a:r>
            <a:endParaRPr lang="hu-HU" dirty="0"/>
          </a:p>
        </p:txBody>
      </p:sp>
      <p:sp>
        <p:nvSpPr>
          <p:cNvPr id="20" name="Szövegdoboz 19"/>
          <p:cNvSpPr txBox="1"/>
          <p:nvPr/>
        </p:nvSpPr>
        <p:spPr>
          <a:xfrm>
            <a:off x="5504656" y="1256769"/>
            <a:ext cx="2744286" cy="369332"/>
          </a:xfrm>
          <a:prstGeom prst="rect">
            <a:avLst/>
          </a:prstGeom>
          <a:noFill/>
        </p:spPr>
        <p:txBody>
          <a:bodyPr wrap="square" rtlCol="0">
            <a:spAutoFit/>
          </a:bodyPr>
          <a:lstStyle/>
          <a:p>
            <a:r>
              <a:rPr lang="hu-HU" dirty="0" smtClean="0"/>
              <a:t>Boldog fogyasztó :)</a:t>
            </a:r>
            <a:endParaRPr lang="hu-HU" dirty="0"/>
          </a:p>
        </p:txBody>
      </p:sp>
      <p:sp>
        <p:nvSpPr>
          <p:cNvPr id="2" name="Dátum helye 1"/>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421587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par>
                                <p:cTn id="8" presetID="6" presetClass="entr" presetSubtype="16" fill="hold" grpId="0"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par>
                          <p:cTn id="11" fill="hold">
                            <p:stCondLst>
                              <p:cond delay="2500"/>
                            </p:stCondLst>
                            <p:childTnLst>
                              <p:par>
                                <p:cTn id="12" presetID="6" presetClass="entr" presetSubtype="16"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circle(in)">
                                      <p:cBhvr>
                                        <p:cTn id="14" dur="2000"/>
                                        <p:tgtEl>
                                          <p:spTgt spid="21"/>
                                        </p:tgtEl>
                                      </p:cBhvr>
                                    </p:animEffect>
                                  </p:childTnLst>
                                </p:cTn>
                              </p:par>
                              <p:par>
                                <p:cTn id="15" presetID="6" presetClass="entr" presetSubtype="16" fill="hold" grpId="0" nodeType="withEffect">
                                  <p:stCondLst>
                                    <p:cond delay="25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par>
                          <p:cTn id="18" fill="hold">
                            <p:stCondLst>
                              <p:cond delay="4750"/>
                            </p:stCondLst>
                            <p:childTnLst>
                              <p:par>
                                <p:cTn id="19" presetID="21" presetClass="entr" presetSubtype="1"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2000"/>
                                        <p:tgtEl>
                                          <p:spTgt spid="17"/>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heel(1)">
                                      <p:cBhvr>
                                        <p:cTn id="24" dur="2000"/>
                                        <p:tgtEl>
                                          <p:spTgt spid="8"/>
                                        </p:tgtEl>
                                      </p:cBhvr>
                                    </p:animEffect>
                                  </p:childTnLst>
                                </p:cTn>
                              </p:par>
                            </p:childTnLst>
                          </p:cTn>
                        </p:par>
                        <p:par>
                          <p:cTn id="25" fill="hold">
                            <p:stCondLst>
                              <p:cond delay="6750"/>
                            </p:stCondLst>
                            <p:childTnLst>
                              <p:par>
                                <p:cTn id="26" presetID="6" presetClass="entr" presetSubtype="16"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circle(in)">
                                      <p:cBhvr>
                                        <p:cTn id="28" dur="2000"/>
                                        <p:tgtEl>
                                          <p:spTgt spid="24"/>
                                        </p:tgtEl>
                                      </p:cBhvr>
                                    </p:animEffect>
                                  </p:childTnLst>
                                </p:cTn>
                              </p:par>
                              <p:par>
                                <p:cTn id="29" presetID="6" presetClass="entr" presetSubtype="16" fill="hold" grpId="0" nodeType="withEffect">
                                  <p:stCondLst>
                                    <p:cond delay="500"/>
                                  </p:stCondLst>
                                  <p:childTnLst>
                                    <p:set>
                                      <p:cBhvr>
                                        <p:cTn id="30" dur="1" fill="hold">
                                          <p:stCondLst>
                                            <p:cond delay="0"/>
                                          </p:stCondLst>
                                        </p:cTn>
                                        <p:tgtEl>
                                          <p:spTgt spid="7"/>
                                        </p:tgtEl>
                                        <p:attrNameLst>
                                          <p:attrName>style.visibility</p:attrName>
                                        </p:attrNameLst>
                                      </p:cBhvr>
                                      <p:to>
                                        <p:strVal val="visible"/>
                                      </p:to>
                                    </p:set>
                                    <p:animEffect transition="in" filter="circle(in)">
                                      <p:cBhvr>
                                        <p:cTn id="31" dur="2000"/>
                                        <p:tgtEl>
                                          <p:spTgt spid="7"/>
                                        </p:tgtEl>
                                      </p:cBhvr>
                                    </p:animEffect>
                                  </p:childTnLst>
                                </p:cTn>
                              </p:par>
                            </p:childTnLst>
                          </p:cTn>
                        </p:par>
                        <p:par>
                          <p:cTn id="32" fill="hold">
                            <p:stCondLst>
                              <p:cond delay="9250"/>
                            </p:stCondLst>
                            <p:childTnLst>
                              <p:par>
                                <p:cTn id="33" presetID="10" presetClass="entr" presetSubtype="0"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250"/>
                                        <p:tgtEl>
                                          <p:spTgt spid="19"/>
                                        </p:tgtEl>
                                      </p:cBhvr>
                                    </p:animEffect>
                                  </p:childTnLst>
                                </p:cTn>
                              </p:par>
                              <p:par>
                                <p:cTn id="36" presetID="10" presetClass="entr" presetSubtype="0" fill="hold" nodeType="withEffect">
                                  <p:stCondLst>
                                    <p:cond delay="50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250"/>
                                        <p:tgtEl>
                                          <p:spTgt spid="2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250"/>
                                        <p:tgtEl>
                                          <p:spTgt spid="16"/>
                                        </p:tgtEl>
                                      </p:cBhvr>
                                    </p:animEffect>
                                  </p:childTnLst>
                                </p:cTn>
                              </p:par>
                              <p:par>
                                <p:cTn id="42" presetID="10" presetClass="entr" presetSubtype="0" fill="hold" nodeType="withEffect">
                                  <p:stCondLst>
                                    <p:cond delay="50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250"/>
                                        <p:tgtEl>
                                          <p:spTgt spid="2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250"/>
                                        <p:tgtEl>
                                          <p:spTgt spid="15"/>
                                        </p:tgtEl>
                                      </p:cBhvr>
                                    </p:animEffect>
                                  </p:childTnLst>
                                </p:cTn>
                              </p:par>
                              <p:par>
                                <p:cTn id="48" presetID="10" presetClass="entr" presetSubtype="0" fill="hold" nodeType="withEffect">
                                  <p:stCondLst>
                                    <p:cond delay="50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250"/>
                                        <p:tgtEl>
                                          <p:spTgt spid="22"/>
                                        </p:tgtEl>
                                      </p:cBhvr>
                                    </p:animEffect>
                                  </p:childTnLst>
                                </p:cTn>
                              </p:par>
                              <p:par>
                                <p:cTn id="51" presetID="1" presetClass="entr" presetSubtype="0" fill="hold" grpId="0" nodeType="withEffect">
                                  <p:stCondLst>
                                    <p:cond delay="1500"/>
                                  </p:stCondLst>
                                  <p:childTnLst>
                                    <p:set>
                                      <p:cBhvr>
                                        <p:cTn id="52" dur="1" fill="hold">
                                          <p:stCondLst>
                                            <p:cond delay="0"/>
                                          </p:stCondLst>
                                        </p:cTn>
                                        <p:tgtEl>
                                          <p:spTgt spid="9"/>
                                        </p:tgtEl>
                                        <p:attrNameLst>
                                          <p:attrName>style.visibility</p:attrName>
                                        </p:attrNameLst>
                                      </p:cBhvr>
                                      <p:to>
                                        <p:strVal val="visible"/>
                                      </p:to>
                                    </p:set>
                                  </p:childTnLst>
                                </p:cTn>
                              </p:par>
                            </p:childTnLst>
                          </p:cTn>
                        </p:par>
                        <p:par>
                          <p:cTn id="53" fill="hold">
                            <p:stCondLst>
                              <p:cond delay="10750"/>
                            </p:stCondLst>
                            <p:childTnLst>
                              <p:par>
                                <p:cTn id="54" presetID="6" presetClass="entr" presetSubtype="16" fill="hold" nodeType="after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circle(in)">
                                      <p:cBhvr>
                                        <p:cTn id="56" dur="2000"/>
                                        <p:tgtEl>
                                          <p:spTgt spid="32"/>
                                        </p:tgtEl>
                                      </p:cBhvr>
                                    </p:animEffect>
                                  </p:childTnLst>
                                </p:cTn>
                              </p:par>
                              <p:par>
                                <p:cTn id="57" presetID="6" presetClass="entr" presetSubtype="16"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circle(in)">
                                      <p:cBhvr>
                                        <p:cTn id="59" dur="20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par>
                          <p:cTn id="64" fill="hold">
                            <p:stCondLst>
                              <p:cond delay="0"/>
                            </p:stCondLst>
                            <p:childTnLst>
                              <p:par>
                                <p:cTn id="65" presetID="6" presetClass="entr" presetSubtype="16" fill="hold" nodeType="afterEffect">
                                  <p:stCondLst>
                                    <p:cond delay="500"/>
                                  </p:stCondLst>
                                  <p:childTnLst>
                                    <p:set>
                                      <p:cBhvr>
                                        <p:cTn id="66" dur="1" fill="hold">
                                          <p:stCondLst>
                                            <p:cond delay="0"/>
                                          </p:stCondLst>
                                        </p:cTn>
                                        <p:tgtEl>
                                          <p:spTgt spid="34"/>
                                        </p:tgtEl>
                                        <p:attrNameLst>
                                          <p:attrName>style.visibility</p:attrName>
                                        </p:attrNameLst>
                                      </p:cBhvr>
                                      <p:to>
                                        <p:strVal val="visible"/>
                                      </p:to>
                                    </p:set>
                                    <p:animEffect transition="in" filter="circle(in)">
                                      <p:cBhvr>
                                        <p:cTn id="67" dur="2000"/>
                                        <p:tgtEl>
                                          <p:spTgt spid="34"/>
                                        </p:tgtEl>
                                      </p:cBhvr>
                                    </p:animEffect>
                                  </p:childTnLst>
                                </p:cTn>
                              </p:par>
                              <p:par>
                                <p:cTn id="68" presetID="6" presetClass="entr" presetSubtype="16" fill="hold" grpId="0" nodeType="withEffect">
                                  <p:stCondLst>
                                    <p:cond delay="750"/>
                                  </p:stCondLst>
                                  <p:childTnLst>
                                    <p:set>
                                      <p:cBhvr>
                                        <p:cTn id="69" dur="1" fill="hold">
                                          <p:stCondLst>
                                            <p:cond delay="0"/>
                                          </p:stCondLst>
                                        </p:cTn>
                                        <p:tgtEl>
                                          <p:spTgt spid="20"/>
                                        </p:tgtEl>
                                        <p:attrNameLst>
                                          <p:attrName>style.visibility</p:attrName>
                                        </p:attrNameLst>
                                      </p:cBhvr>
                                      <p:to>
                                        <p:strVal val="visible"/>
                                      </p:to>
                                    </p:set>
                                    <p:animEffect transition="in" filter="circle(in)">
                                      <p:cBhvr>
                                        <p:cTn id="7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5" grpId="0"/>
      <p:bldP spid="16"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Diszkrimináció és alapja(i) 1.</a:t>
            </a:r>
            <a:endParaRPr lang="hu-HU" dirty="0"/>
          </a:p>
        </p:txBody>
      </p:sp>
      <p:sp>
        <p:nvSpPr>
          <p:cNvPr id="3" name="Tartalom helye 2"/>
          <p:cNvSpPr>
            <a:spLocks noGrp="1"/>
          </p:cNvSpPr>
          <p:nvPr>
            <p:ph idx="1"/>
          </p:nvPr>
        </p:nvSpPr>
        <p:spPr/>
        <p:txBody>
          <a:bodyPr/>
          <a:lstStyle/>
          <a:p>
            <a:pPr marL="0" indent="0">
              <a:buNone/>
            </a:pPr>
            <a:r>
              <a:rPr lang="hu-HU" dirty="0" smtClean="0"/>
              <a:t>Önmagában </a:t>
            </a:r>
            <a:r>
              <a:rPr lang="hu-HU" u="sng" dirty="0" smtClean="0"/>
              <a:t>megkülönböztetést</a:t>
            </a:r>
            <a:r>
              <a:rPr lang="hu-HU" dirty="0" smtClean="0"/>
              <a:t> jelent. Lehet </a:t>
            </a:r>
            <a:r>
              <a:rPr lang="hu-HU" u="sng" dirty="0" smtClean="0"/>
              <a:t>pozitív</a:t>
            </a:r>
            <a:r>
              <a:rPr lang="hu-HU" dirty="0" smtClean="0"/>
              <a:t> és </a:t>
            </a:r>
            <a:r>
              <a:rPr lang="hu-HU" u="sng" dirty="0" smtClean="0"/>
              <a:t>negatív</a:t>
            </a:r>
            <a:r>
              <a:rPr lang="hu-HU" dirty="0" smtClean="0"/>
              <a:t>.</a:t>
            </a:r>
          </a:p>
          <a:p>
            <a:pPr marL="0" indent="0">
              <a:buNone/>
            </a:pPr>
            <a:endParaRPr lang="hu-HU" dirty="0"/>
          </a:p>
          <a:p>
            <a:pPr marL="0" indent="0">
              <a:buNone/>
            </a:pPr>
            <a:r>
              <a:rPr lang="hu-HU" dirty="0" smtClean="0"/>
              <a:t>Minden polgári alkotmány, az ENSZ alapokmánya, és az EU is tilalmazza.</a:t>
            </a:r>
          </a:p>
          <a:p>
            <a:pPr marL="0" indent="0">
              <a:buNone/>
            </a:pPr>
            <a:endParaRPr lang="hu-HU" dirty="0"/>
          </a:p>
          <a:p>
            <a:pPr marL="0" indent="0">
              <a:buNone/>
            </a:pPr>
            <a:r>
              <a:rPr lang="hu-HU" dirty="0" smtClean="0"/>
              <a:t>Fogyasztók diszkriminációja az EU-ban: alapja a </a:t>
            </a:r>
            <a:r>
              <a:rPr lang="hu-HU" dirty="0" err="1" smtClean="0"/>
              <a:t>geoblocking</a:t>
            </a:r>
            <a:r>
              <a:rPr lang="hu-HU" dirty="0" smtClean="0"/>
              <a:t>.</a:t>
            </a:r>
          </a:p>
          <a:p>
            <a:pPr marL="0" indent="0">
              <a:buNone/>
            </a:pPr>
            <a:endParaRPr lang="hu-HU" dirty="0"/>
          </a:p>
        </p:txBody>
      </p:sp>
      <p:sp>
        <p:nvSpPr>
          <p:cNvPr id="4" name="Dia számának helye 3"/>
          <p:cNvSpPr>
            <a:spLocks noGrp="1"/>
          </p:cNvSpPr>
          <p:nvPr>
            <p:ph type="sldNum" sz="quarter" idx="12"/>
          </p:nvPr>
        </p:nvSpPr>
        <p:spPr/>
        <p:txBody>
          <a:bodyPr/>
          <a:lstStyle/>
          <a:p>
            <a:fld id="{37533D08-637D-481E-8041-375C8FD28BCD}" type="slidenum">
              <a:rPr lang="hu-HU" smtClean="0"/>
              <a:t>4</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3065480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dirty="0" smtClean="0"/>
              <a:t>Diszkrimináció és alapja(i) 2.</a:t>
            </a:r>
            <a:endParaRPr lang="hu-HU" dirty="0"/>
          </a:p>
        </p:txBody>
      </p:sp>
      <p:sp>
        <p:nvSpPr>
          <p:cNvPr id="3" name="Tartalom helye 2"/>
          <p:cNvSpPr>
            <a:spLocks noGrp="1"/>
          </p:cNvSpPr>
          <p:nvPr>
            <p:ph idx="1"/>
          </p:nvPr>
        </p:nvSpPr>
        <p:spPr/>
        <p:txBody>
          <a:bodyPr>
            <a:normAutofit/>
          </a:bodyPr>
          <a:lstStyle/>
          <a:p>
            <a:pPr>
              <a:buFontTx/>
              <a:buChar char="-"/>
            </a:pPr>
            <a:r>
              <a:rPr lang="hu-HU" sz="2000" dirty="0" smtClean="0"/>
              <a:t>Közvetlen diszkrimináció.</a:t>
            </a:r>
          </a:p>
          <a:p>
            <a:pPr>
              <a:buFontTx/>
              <a:buChar char="-"/>
            </a:pPr>
            <a:r>
              <a:rPr lang="hu-HU" sz="2000" dirty="0" smtClean="0"/>
              <a:t>Közvetett diszkrimináció.</a:t>
            </a:r>
          </a:p>
          <a:p>
            <a:pPr>
              <a:buFontTx/>
              <a:buChar char="-"/>
            </a:pPr>
            <a:r>
              <a:rPr lang="hu-HU" sz="2000" dirty="0" smtClean="0"/>
              <a:t>Fogyasztói diszkrimináció</a:t>
            </a:r>
          </a:p>
          <a:p>
            <a:pPr marL="0" indent="0">
              <a:buNone/>
            </a:pPr>
            <a:endParaRPr lang="hu-HU" sz="2000" dirty="0"/>
          </a:p>
          <a:p>
            <a:pPr marL="0" indent="0">
              <a:buNone/>
            </a:pPr>
            <a:r>
              <a:rPr lang="hu-HU" sz="2000" u="sng" dirty="0" smtClean="0"/>
              <a:t>GATT Nemzeti elbánás elve:</a:t>
            </a:r>
          </a:p>
          <a:p>
            <a:pPr marL="0" indent="0">
              <a:buNone/>
            </a:pPr>
            <a:r>
              <a:rPr lang="hu-HU" sz="2000" dirty="0" smtClean="0"/>
              <a:t>„A </a:t>
            </a:r>
            <a:r>
              <a:rPr lang="hu-HU" sz="2000" dirty="0"/>
              <a:t>szerződő fél állampolgárait és jogi személyeit a hazai állampolgárokkal és jogi személyekkel azonos elbírálás alá vonja. Így adott kérdésben a külföldieket a hazaiakkal azonos jogok illetik meg, de azonos kötelezettségei is vannak. Bármilyen kérdés rendezésére alkalmas</a:t>
            </a:r>
            <a:r>
              <a:rPr lang="hu-HU" sz="2000" dirty="0" smtClean="0"/>
              <a:t>.”</a:t>
            </a:r>
          </a:p>
          <a:p>
            <a:pPr marL="0" indent="0">
              <a:buNone/>
            </a:pPr>
            <a:r>
              <a:rPr lang="hu-HU" sz="1100" dirty="0" smtClean="0"/>
              <a:t>(</a:t>
            </a:r>
            <a:r>
              <a:rPr lang="hu-HU" sz="1100" dirty="0" smtClean="0">
                <a:hlinkClick r:id="rId2"/>
              </a:rPr>
              <a:t>http://www.agr.unideb.hu/ebook/logisztika/kereskedelempolitikai_alapelvek_a_gattban.html</a:t>
            </a:r>
            <a:r>
              <a:rPr lang="hu-HU" sz="1100" dirty="0" smtClean="0"/>
              <a:t>)</a:t>
            </a:r>
          </a:p>
          <a:p>
            <a:pPr marL="0" indent="0">
              <a:buNone/>
            </a:pPr>
            <a:endParaRPr lang="hu-HU" sz="2000" dirty="0"/>
          </a:p>
          <a:p>
            <a:pPr marL="0" indent="0">
              <a:buNone/>
            </a:pPr>
            <a:r>
              <a:rPr lang="hu-HU" sz="2000" dirty="0" smtClean="0"/>
              <a:t>GATT: General </a:t>
            </a:r>
            <a:r>
              <a:rPr lang="hu-HU" sz="2000" dirty="0" err="1" smtClean="0"/>
              <a:t>Agreement</a:t>
            </a:r>
            <a:r>
              <a:rPr lang="hu-HU" sz="2000" dirty="0" smtClean="0"/>
              <a:t> of </a:t>
            </a:r>
            <a:r>
              <a:rPr lang="hu-HU" sz="2000" dirty="0" err="1" smtClean="0"/>
              <a:t>Tariffs</a:t>
            </a:r>
            <a:r>
              <a:rPr lang="hu-HU" sz="2000" dirty="0" smtClean="0"/>
              <a:t> and Trade</a:t>
            </a:r>
          </a:p>
          <a:p>
            <a:pPr marL="0" indent="0">
              <a:buNone/>
            </a:pPr>
            <a:r>
              <a:rPr lang="hu-HU" sz="2000" dirty="0" smtClean="0"/>
              <a:t>Általános Vám- és Kereskedelmi Egyezmény</a:t>
            </a:r>
            <a:endParaRPr lang="hu-HU" sz="2000" dirty="0"/>
          </a:p>
        </p:txBody>
      </p:sp>
      <p:sp>
        <p:nvSpPr>
          <p:cNvPr id="4" name="Dia számának helye 3"/>
          <p:cNvSpPr>
            <a:spLocks noGrp="1"/>
          </p:cNvSpPr>
          <p:nvPr>
            <p:ph type="sldNum" sz="quarter" idx="12"/>
          </p:nvPr>
        </p:nvSpPr>
        <p:spPr/>
        <p:txBody>
          <a:bodyPr/>
          <a:lstStyle/>
          <a:p>
            <a:fld id="{37533D08-637D-481E-8041-375C8FD28BCD}" type="slidenum">
              <a:rPr lang="hu-HU" smtClean="0"/>
              <a:t>5</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3445362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Egyenlő bánásmód házon belül</a:t>
            </a:r>
            <a:endParaRPr lang="hu-HU" dirty="0"/>
          </a:p>
        </p:txBody>
      </p:sp>
      <p:sp>
        <p:nvSpPr>
          <p:cNvPr id="3" name="Tartalom helye 2"/>
          <p:cNvSpPr>
            <a:spLocks noGrp="1"/>
          </p:cNvSpPr>
          <p:nvPr>
            <p:ph idx="1"/>
          </p:nvPr>
        </p:nvSpPr>
        <p:spPr/>
        <p:txBody>
          <a:bodyPr>
            <a:noAutofit/>
          </a:bodyPr>
          <a:lstStyle/>
          <a:p>
            <a:pPr marL="457200" indent="-457200">
              <a:buAutoNum type="arabicParenBoth"/>
            </a:pPr>
            <a:r>
              <a:rPr lang="hu-HU" sz="2000" dirty="0" smtClean="0"/>
              <a:t>A Magyar Köztársaság biztosítja a területén tartózkodó minden személy számára az emberi, illetve az állampolgári jogokat, bármely megkülönböztetés, nevezetesen faj, szín, nem, nyelv, vallás, politikai vagy más vélemény, nemzeti vagy társadalmi származás, vagyoni, születési vagy egyéb helyzet szerinti különbségtétel nélkül. </a:t>
            </a:r>
          </a:p>
          <a:p>
            <a:pPr marL="457200" indent="-457200">
              <a:buAutoNum type="arabicParenBoth"/>
            </a:pPr>
            <a:r>
              <a:rPr lang="hu-HU" sz="2000" dirty="0" smtClean="0"/>
              <a:t>Az embereknek az (1) bekezdés szerinti bármilyen hátrányos megkülönböztetését a törvény szigorúan bünteti.</a:t>
            </a:r>
          </a:p>
          <a:p>
            <a:pPr marL="457200" indent="-457200">
              <a:buAutoNum type="arabicParenBoth"/>
            </a:pPr>
            <a:r>
              <a:rPr lang="hu-HU" sz="2000" dirty="0" smtClean="0"/>
              <a:t>A Magyar Köztársaság a jogegyenlőség megvalósulását az esélyegyenlőtlenségek kiküszöbölését célzó intézkedésekkel is segíti. </a:t>
            </a:r>
            <a:endParaRPr lang="hu-HU" sz="2000" dirty="0"/>
          </a:p>
        </p:txBody>
      </p:sp>
      <p:sp>
        <p:nvSpPr>
          <p:cNvPr id="4" name="Dia számának helye 3"/>
          <p:cNvSpPr>
            <a:spLocks noGrp="1"/>
          </p:cNvSpPr>
          <p:nvPr>
            <p:ph type="sldNum" sz="quarter" idx="12"/>
          </p:nvPr>
        </p:nvSpPr>
        <p:spPr/>
        <p:txBody>
          <a:bodyPr/>
          <a:lstStyle/>
          <a:p>
            <a:fld id="{37533D08-637D-481E-8041-375C8FD28BCD}" type="slidenum">
              <a:rPr lang="hu-HU" smtClean="0"/>
              <a:t>6</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4161098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Geoblocking</a:t>
            </a:r>
            <a:endParaRPr lang="hu-HU" dirty="0"/>
          </a:p>
        </p:txBody>
      </p:sp>
      <p:sp>
        <p:nvSpPr>
          <p:cNvPr id="3" name="Tartalom helye 2"/>
          <p:cNvSpPr>
            <a:spLocks noGrp="1"/>
          </p:cNvSpPr>
          <p:nvPr>
            <p:ph idx="1"/>
          </p:nvPr>
        </p:nvSpPr>
        <p:spPr/>
        <p:txBody>
          <a:bodyPr>
            <a:normAutofit/>
          </a:bodyPr>
          <a:lstStyle/>
          <a:p>
            <a:pPr marL="0" indent="0">
              <a:buNone/>
            </a:pPr>
            <a:r>
              <a:rPr lang="hu-HU" dirty="0" smtClean="0"/>
              <a:t>„A </a:t>
            </a:r>
            <a:r>
              <a:rPr lang="hu-HU" dirty="0" err="1"/>
              <a:t>geoblocking</a:t>
            </a:r>
            <a:r>
              <a:rPr lang="hu-HU" dirty="0"/>
              <a:t> egy internacionális jelenség. Működésének lényege az internetes csatlakozáson alapuló, adatforgalomból kiszűrhető, tartózkodási hely alapján való weboldal és szolgáltatásblokkolás</a:t>
            </a:r>
            <a:r>
              <a:rPr lang="hu-HU" dirty="0" smtClean="0"/>
              <a:t>.”</a:t>
            </a:r>
            <a:endParaRPr lang="hu-HU" dirty="0"/>
          </a:p>
        </p:txBody>
      </p:sp>
      <p:sp>
        <p:nvSpPr>
          <p:cNvPr id="4" name="Dia számának helye 3"/>
          <p:cNvSpPr>
            <a:spLocks noGrp="1"/>
          </p:cNvSpPr>
          <p:nvPr>
            <p:ph type="sldNum" sz="quarter" idx="12"/>
          </p:nvPr>
        </p:nvSpPr>
        <p:spPr/>
        <p:txBody>
          <a:bodyPr/>
          <a:lstStyle/>
          <a:p>
            <a:fld id="{37533D08-637D-481E-8041-375C8FD28BCD}" type="slidenum">
              <a:rPr lang="hu-HU" smtClean="0"/>
              <a:t>7</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649795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Fogyasztás az EU piacán</a:t>
            </a:r>
            <a:endParaRPr lang="hu-HU" dirty="0"/>
          </a:p>
        </p:txBody>
      </p:sp>
      <p:sp>
        <p:nvSpPr>
          <p:cNvPr id="3" name="Tartalom helye 2"/>
          <p:cNvSpPr>
            <a:spLocks noGrp="1"/>
          </p:cNvSpPr>
          <p:nvPr>
            <p:ph idx="1"/>
          </p:nvPr>
        </p:nvSpPr>
        <p:spPr/>
        <p:txBody>
          <a:bodyPr/>
          <a:lstStyle/>
          <a:p>
            <a:pPr marL="0" indent="0">
              <a:buNone/>
            </a:pPr>
            <a:r>
              <a:rPr lang="hu-HU" dirty="0" smtClean="0"/>
              <a:t>A fogyasztásnak három kategóriája él:</a:t>
            </a:r>
          </a:p>
          <a:p>
            <a:pPr>
              <a:buFontTx/>
              <a:buChar char="-"/>
            </a:pPr>
            <a:r>
              <a:rPr lang="hu-HU" dirty="0" smtClean="0"/>
              <a:t>EU-n belüli</a:t>
            </a:r>
          </a:p>
          <a:p>
            <a:pPr>
              <a:buFontTx/>
              <a:buChar char="-"/>
            </a:pPr>
            <a:r>
              <a:rPr lang="hu-HU" dirty="0" smtClean="0"/>
              <a:t>EU-n kívül cég és magánszemély közötti</a:t>
            </a:r>
          </a:p>
          <a:p>
            <a:pPr>
              <a:buFontTx/>
              <a:buChar char="-"/>
            </a:pPr>
            <a:r>
              <a:rPr lang="hu-HU" dirty="0" smtClean="0"/>
              <a:t>EU-n kívül magánszemély és magánszemély közötti</a:t>
            </a:r>
          </a:p>
        </p:txBody>
      </p:sp>
      <p:sp>
        <p:nvSpPr>
          <p:cNvPr id="4" name="Dia számának helye 3"/>
          <p:cNvSpPr>
            <a:spLocks noGrp="1"/>
          </p:cNvSpPr>
          <p:nvPr>
            <p:ph type="sldNum" sz="quarter" idx="12"/>
          </p:nvPr>
        </p:nvSpPr>
        <p:spPr/>
        <p:txBody>
          <a:bodyPr/>
          <a:lstStyle/>
          <a:p>
            <a:fld id="{37533D08-637D-481E-8041-375C8FD28BCD}" type="slidenum">
              <a:rPr lang="hu-HU" smtClean="0"/>
              <a:t>8</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327444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1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par>
                          <p:cTn id="8" fill="hold">
                            <p:stCondLst>
                              <p:cond delay="3000"/>
                            </p:stCondLst>
                            <p:childTnLst>
                              <p:par>
                                <p:cTn id="9" presetID="21" presetClass="entr" presetSubtype="1" fill="hold"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par>
                          <p:cTn id="12" fill="hold">
                            <p:stCondLst>
                              <p:cond delay="6000"/>
                            </p:stCondLst>
                            <p:childTnLst>
                              <p:par>
                                <p:cTn id="13" presetID="21" presetClass="entr" presetSubtype="1" fill="hold" nodeType="afterEffect">
                                  <p:stCondLst>
                                    <p:cond delay="1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Létezik-e diszkrimináció?</a:t>
            </a:r>
            <a:endParaRPr lang="hu-HU" dirty="0"/>
          </a:p>
        </p:txBody>
      </p:sp>
      <p:sp>
        <p:nvSpPr>
          <p:cNvPr id="3" name="Tartalom helye 2"/>
          <p:cNvSpPr>
            <a:spLocks noGrp="1"/>
          </p:cNvSpPr>
          <p:nvPr>
            <p:ph idx="1"/>
          </p:nvPr>
        </p:nvSpPr>
        <p:spPr/>
        <p:txBody>
          <a:bodyPr/>
          <a:lstStyle/>
          <a:p>
            <a:pPr marL="0" indent="0">
              <a:buNone/>
            </a:pPr>
            <a:r>
              <a:rPr lang="hu-HU" dirty="0" smtClean="0"/>
              <a:t>Létezik.</a:t>
            </a:r>
          </a:p>
          <a:p>
            <a:pPr marL="0" indent="0">
              <a:buNone/>
            </a:pPr>
            <a:r>
              <a:rPr lang="hu-HU" dirty="0" smtClean="0"/>
              <a:t>A </a:t>
            </a:r>
            <a:r>
              <a:rPr lang="hu-HU" dirty="0" err="1" smtClean="0"/>
              <a:t>geoblocking</a:t>
            </a:r>
            <a:r>
              <a:rPr lang="hu-HU" dirty="0" smtClean="0"/>
              <a:t> jelensége alapjául szolgál a diszkriminációnak.</a:t>
            </a:r>
          </a:p>
          <a:p>
            <a:pPr marL="0" indent="0">
              <a:buNone/>
            </a:pPr>
            <a:endParaRPr lang="hu-HU" dirty="0" smtClean="0"/>
          </a:p>
          <a:p>
            <a:pPr marL="0" indent="0">
              <a:buNone/>
            </a:pPr>
            <a:r>
              <a:rPr lang="hu-HU" dirty="0" smtClean="0"/>
              <a:t>Piaci diszkrimináció a három vásárlási kategória be nem tartása.</a:t>
            </a:r>
          </a:p>
        </p:txBody>
      </p:sp>
      <p:sp>
        <p:nvSpPr>
          <p:cNvPr id="4" name="Dia számának helye 3"/>
          <p:cNvSpPr>
            <a:spLocks noGrp="1"/>
          </p:cNvSpPr>
          <p:nvPr>
            <p:ph type="sldNum" sz="quarter" idx="12"/>
          </p:nvPr>
        </p:nvSpPr>
        <p:spPr/>
        <p:txBody>
          <a:bodyPr/>
          <a:lstStyle/>
          <a:p>
            <a:fld id="{37533D08-637D-481E-8041-375C8FD28BCD}" type="slidenum">
              <a:rPr lang="hu-HU" smtClean="0"/>
              <a:t>9</a:t>
            </a:fld>
            <a:endParaRPr lang="hu-HU"/>
          </a:p>
        </p:txBody>
      </p:sp>
      <p:sp>
        <p:nvSpPr>
          <p:cNvPr id="5" name="Dátum helye 4"/>
          <p:cNvSpPr>
            <a:spLocks noGrp="1"/>
          </p:cNvSpPr>
          <p:nvPr>
            <p:ph type="dt" sz="half" idx="10"/>
          </p:nvPr>
        </p:nvSpPr>
        <p:spPr/>
        <p:txBody>
          <a:bodyPr/>
          <a:lstStyle/>
          <a:p>
            <a:r>
              <a:rPr lang="hu-HU" smtClean="0"/>
              <a:t>2016.04.18.</a:t>
            </a:r>
            <a:endParaRPr lang="hu-HU"/>
          </a:p>
        </p:txBody>
      </p:sp>
    </p:spTree>
    <p:extLst>
      <p:ext uri="{BB962C8B-B14F-4D97-AF65-F5344CB8AC3E}">
        <p14:creationId xmlns:p14="http://schemas.microsoft.com/office/powerpoint/2010/main" val="35205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anim calcmode="lin" valueType="num">
                                      <p:cBhvr>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709</Words>
  <Application>Microsoft Office PowerPoint</Application>
  <PresentationFormat>Diavetítés a képernyőre (4:3 oldalarány)</PresentationFormat>
  <Paragraphs>117</Paragraphs>
  <Slides>15</Slides>
  <Notes>0</Notes>
  <HiddenSlides>0</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Office-téma</vt:lpstr>
      <vt:lpstr>Fogyasztók diszkriminációja az EU-ban</vt:lpstr>
      <vt:lpstr>Tartalom</vt:lpstr>
      <vt:lpstr>PowerPoint bemutató</vt:lpstr>
      <vt:lpstr>Diszkrimináció és alapja(i) 1.</vt:lpstr>
      <vt:lpstr>Diszkrimináció és alapja(i) 2.</vt:lpstr>
      <vt:lpstr>Egyenlő bánásmód házon belül</vt:lpstr>
      <vt:lpstr>Geoblocking</vt:lpstr>
      <vt:lpstr>Fogyasztás az EU piacán</vt:lpstr>
      <vt:lpstr>Létezik-e diszkrimináció?</vt:lpstr>
      <vt:lpstr>Véget lehet-e vetni a diszkriminációnak?</vt:lpstr>
      <vt:lpstr>Nagy-Britannia álláspontja</vt:lpstr>
      <vt:lpstr>Alappillérek</vt:lpstr>
      <vt:lpstr>Utolsó lépés (?): adaptálás</vt:lpstr>
      <vt:lpstr>Konklúzió</vt:lpstr>
      <vt:lpstr>Köszönöm a figyelmet!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Fogyasztók diszkriminációja az EU-ban</dc:title>
  <dc:creator>Bak Pál</dc:creator>
  <cp:lastModifiedBy>Bak Pál</cp:lastModifiedBy>
  <cp:revision>96</cp:revision>
  <dcterms:created xsi:type="dcterms:W3CDTF">2016-04-07T10:00:49Z</dcterms:created>
  <dcterms:modified xsi:type="dcterms:W3CDTF">2016-04-19T11:37:07Z</dcterms:modified>
</cp:coreProperties>
</file>