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8" r:id="rId2"/>
    <p:sldId id="259" r:id="rId3"/>
    <p:sldId id="266" r:id="rId4"/>
    <p:sldId id="267" r:id="rId5"/>
    <p:sldId id="265" r:id="rId6"/>
    <p:sldId id="275" r:id="rId7"/>
    <p:sldId id="271" r:id="rId8"/>
    <p:sldId id="269" r:id="rId9"/>
    <p:sldId id="272" r:id="rId10"/>
    <p:sldId id="274" r:id="rId11"/>
  </p:sldIdLst>
  <p:sldSz cx="9144000" cy="6858000" type="screen4x3"/>
  <p:notesSz cx="6888163" cy="100203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222268"/>
    <a:srgbClr val="3333CC"/>
    <a:srgbClr val="9900FF"/>
    <a:srgbClr val="CC99FF"/>
    <a:srgbClr val="6666FF"/>
    <a:srgbClr val="4027D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F7FB5C-0FBF-46D6-B94E-A8B7E6B75C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A812770F-5C96-4C07-923E-919700298780}">
      <dgm:prSet phldrT="[Szöveg]" custT="1"/>
      <dgm:spPr>
        <a:solidFill>
          <a:srgbClr val="00B0F0"/>
        </a:solidFill>
        <a:ln>
          <a:solidFill>
            <a:srgbClr val="9933FF"/>
          </a:solidFill>
        </a:ln>
      </dgm:spPr>
      <dgm:t>
        <a:bodyPr/>
        <a:lstStyle/>
        <a:p>
          <a:r>
            <a:rPr lang="hu-HU" sz="3400" dirty="0" smtClean="0"/>
            <a:t>Cél: gazdasági+társadalmi</a:t>
          </a:r>
        </a:p>
        <a:p>
          <a:r>
            <a:rPr lang="hu-HU" sz="3400" dirty="0" smtClean="0"/>
            <a:t>- Kt. </a:t>
          </a:r>
        </a:p>
        <a:p>
          <a:r>
            <a:rPr lang="hu-HU" sz="3400" dirty="0" smtClean="0"/>
            <a:t>- szocializmus </a:t>
          </a:r>
        </a:p>
        <a:p>
          <a:r>
            <a:rPr lang="hu-HU" sz="3400" dirty="0" smtClean="0"/>
            <a:t>- 2006. évi X. törvény</a:t>
          </a:r>
        </a:p>
        <a:p>
          <a:r>
            <a:rPr lang="hu-HU" sz="3400" dirty="0" smtClean="0"/>
            <a:t>- új Ptk.</a:t>
          </a:r>
          <a:endParaRPr lang="hu-HU" sz="3400" dirty="0"/>
        </a:p>
      </dgm:t>
    </dgm:pt>
    <dgm:pt modelId="{4A0C0AFC-1E99-43BF-8D71-0F5DB20AB242}" type="parTrans" cxnId="{A7DA6F4F-8956-48CD-BA00-6838CC0561E0}">
      <dgm:prSet/>
      <dgm:spPr/>
      <dgm:t>
        <a:bodyPr/>
        <a:lstStyle/>
        <a:p>
          <a:endParaRPr lang="hu-HU"/>
        </a:p>
      </dgm:t>
    </dgm:pt>
    <dgm:pt modelId="{16E90E90-B2AF-454B-ADE0-62A96E88344F}" type="sibTrans" cxnId="{A7DA6F4F-8956-48CD-BA00-6838CC0561E0}">
      <dgm:prSet/>
      <dgm:spPr/>
      <dgm:t>
        <a:bodyPr/>
        <a:lstStyle/>
        <a:p>
          <a:endParaRPr lang="hu-HU"/>
        </a:p>
      </dgm:t>
    </dgm:pt>
    <dgm:pt modelId="{6B787434-E9E9-4FA9-B2D9-AE64CA9D93CA}">
      <dgm:prSet phldrT="[Szöveg]" custT="1"/>
      <dgm:spPr>
        <a:solidFill>
          <a:srgbClr val="00B0F0"/>
        </a:solidFill>
        <a:ln>
          <a:solidFill>
            <a:srgbClr val="9933FF"/>
          </a:solidFill>
        </a:ln>
      </dgm:spPr>
      <dgm:t>
        <a:bodyPr/>
        <a:lstStyle/>
        <a:p>
          <a:r>
            <a:rPr lang="hu-HU" sz="3400" dirty="0" smtClean="0"/>
            <a:t>Vezetés</a:t>
          </a:r>
          <a:endParaRPr lang="hu-HU" sz="3400" dirty="0"/>
        </a:p>
      </dgm:t>
    </dgm:pt>
    <dgm:pt modelId="{D9CFEAE8-777D-4DDE-A65A-1FEF0B0BEC74}" type="parTrans" cxnId="{587BA562-4582-478F-88C2-649A8D57A832}">
      <dgm:prSet/>
      <dgm:spPr/>
      <dgm:t>
        <a:bodyPr/>
        <a:lstStyle/>
        <a:p>
          <a:endParaRPr lang="hu-HU"/>
        </a:p>
      </dgm:t>
    </dgm:pt>
    <dgm:pt modelId="{CAAAA92B-00AC-488D-8769-75E269C93C67}" type="sibTrans" cxnId="{587BA562-4582-478F-88C2-649A8D57A832}">
      <dgm:prSet/>
      <dgm:spPr/>
      <dgm:t>
        <a:bodyPr/>
        <a:lstStyle/>
        <a:p>
          <a:endParaRPr lang="hu-HU"/>
        </a:p>
      </dgm:t>
    </dgm:pt>
    <dgm:pt modelId="{77E04447-F023-4FCF-AD4D-32F53F1EDF85}">
      <dgm:prSet phldrT="[Szöveg]" custT="1"/>
      <dgm:spPr>
        <a:solidFill>
          <a:srgbClr val="00B0F0"/>
        </a:solidFill>
        <a:ln>
          <a:solidFill>
            <a:srgbClr val="9933FF"/>
          </a:solidFill>
        </a:ln>
      </dgm:spPr>
      <dgm:t>
        <a:bodyPr/>
        <a:lstStyle/>
        <a:p>
          <a:r>
            <a:rPr lang="hu-HU" sz="3400" dirty="0" smtClean="0"/>
            <a:t>Tagi pozíció</a:t>
          </a:r>
          <a:endParaRPr lang="hu-HU" sz="3400" dirty="0"/>
        </a:p>
      </dgm:t>
    </dgm:pt>
    <dgm:pt modelId="{B3BBAAAD-0B06-42C5-9892-67CA6D7AB532}" type="parTrans" cxnId="{829884CF-32D7-4A04-BC55-8FB998C4A9F6}">
      <dgm:prSet/>
      <dgm:spPr/>
      <dgm:t>
        <a:bodyPr/>
        <a:lstStyle/>
        <a:p>
          <a:endParaRPr lang="hu-HU"/>
        </a:p>
      </dgm:t>
    </dgm:pt>
    <dgm:pt modelId="{B6762A2B-E6C8-46B9-A808-AC2B787DB4DB}" type="sibTrans" cxnId="{829884CF-32D7-4A04-BC55-8FB998C4A9F6}">
      <dgm:prSet/>
      <dgm:spPr/>
      <dgm:t>
        <a:bodyPr/>
        <a:lstStyle/>
        <a:p>
          <a:endParaRPr lang="hu-HU"/>
        </a:p>
      </dgm:t>
    </dgm:pt>
    <dgm:pt modelId="{748A19FD-3B09-4D0F-9D6A-C353A72E32D7}">
      <dgm:prSet phldrT="[Szöveg]" custT="1"/>
      <dgm:spPr>
        <a:solidFill>
          <a:srgbClr val="00B0F0"/>
        </a:solidFill>
        <a:ln>
          <a:solidFill>
            <a:srgbClr val="9933FF"/>
          </a:solidFill>
        </a:ln>
      </dgm:spPr>
      <dgm:t>
        <a:bodyPr/>
        <a:lstStyle/>
        <a:p>
          <a:r>
            <a:rPr lang="hu-HU" sz="3400" dirty="0" smtClean="0"/>
            <a:t>Állami támogatás vs. autonómia</a:t>
          </a:r>
          <a:endParaRPr lang="hu-HU" sz="3400" dirty="0"/>
        </a:p>
      </dgm:t>
    </dgm:pt>
    <dgm:pt modelId="{F9711623-B259-4D35-9135-17697A80CF99}" type="parTrans" cxnId="{511D7991-1DE9-4CF1-8871-4C9A0FD4F5CF}">
      <dgm:prSet/>
      <dgm:spPr/>
      <dgm:t>
        <a:bodyPr/>
        <a:lstStyle/>
        <a:p>
          <a:endParaRPr lang="hu-HU"/>
        </a:p>
      </dgm:t>
    </dgm:pt>
    <dgm:pt modelId="{9830DF64-1C7D-41B2-8586-F79724CE67BD}" type="sibTrans" cxnId="{511D7991-1DE9-4CF1-8871-4C9A0FD4F5CF}">
      <dgm:prSet/>
      <dgm:spPr/>
      <dgm:t>
        <a:bodyPr/>
        <a:lstStyle/>
        <a:p>
          <a:endParaRPr lang="hu-HU"/>
        </a:p>
      </dgm:t>
    </dgm:pt>
    <dgm:pt modelId="{B1BAC670-298C-4837-8D66-2F100FFB0F0F}" type="pres">
      <dgm:prSet presAssocID="{16F7FB5C-0FBF-46D6-B94E-A8B7E6B75C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99F7DCA3-977C-4138-AB49-4AFA25037464}" type="pres">
      <dgm:prSet presAssocID="{A812770F-5C96-4C07-923E-919700298780}" presName="parentText" presStyleLbl="node1" presStyleIdx="0" presStyleCnt="4" custScaleY="124249" custLinFactNeighborX="-4" custLinFactNeighborY="-41717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D9CCCE2-7C0F-4302-BE5D-EBA6054DB891}" type="pres">
      <dgm:prSet presAssocID="{16E90E90-B2AF-454B-ADE0-62A96E88344F}" presName="spacer" presStyleCnt="0"/>
      <dgm:spPr/>
    </dgm:pt>
    <dgm:pt modelId="{6FE42849-6ED1-490E-8B60-FE4D1099E2D5}" type="pres">
      <dgm:prSet presAssocID="{6B787434-E9E9-4FA9-B2D9-AE64CA9D93CA}" presName="parentText" presStyleLbl="node1" presStyleIdx="1" presStyleCnt="4" custScaleX="47667" custScaleY="25925" custLinFactY="5010" custLinFactNeighborX="8842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20F25BF-5E33-44BE-A4DC-181D5BF4123D}" type="pres">
      <dgm:prSet presAssocID="{CAAAA92B-00AC-488D-8769-75E269C93C67}" presName="spacer" presStyleCnt="0"/>
      <dgm:spPr/>
    </dgm:pt>
    <dgm:pt modelId="{780B028B-4D9B-4620-B5FA-77C6FD4AFE4C}" type="pres">
      <dgm:prSet presAssocID="{77E04447-F023-4FCF-AD4D-32F53F1EDF85}" presName="parentText" presStyleLbl="node1" presStyleIdx="2" presStyleCnt="4" custScaleX="56947" custScaleY="31225" custLinFactY="-9394" custLinFactNeighborX="-5932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F6837D5-70A9-4D34-A484-D2F964F09DA1}" type="pres">
      <dgm:prSet presAssocID="{B6762A2B-E6C8-46B9-A808-AC2B787DB4DB}" presName="spacer" presStyleCnt="0"/>
      <dgm:spPr/>
    </dgm:pt>
    <dgm:pt modelId="{B5B97612-AE6D-48B7-A34E-D354D5CFA662}" type="pres">
      <dgm:prSet presAssocID="{748A19FD-3B09-4D0F-9D6A-C353A72E32D7}" presName="parentText" presStyleLbl="node1" presStyleIdx="3" presStyleCnt="4" custScaleX="87194" custScaleY="27129" custLinFactY="-3231" custLinFactNeighborX="2853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511D7991-1DE9-4CF1-8871-4C9A0FD4F5CF}" srcId="{16F7FB5C-0FBF-46D6-B94E-A8B7E6B75C9F}" destId="{748A19FD-3B09-4D0F-9D6A-C353A72E32D7}" srcOrd="3" destOrd="0" parTransId="{F9711623-B259-4D35-9135-17697A80CF99}" sibTransId="{9830DF64-1C7D-41B2-8586-F79724CE67BD}"/>
    <dgm:cxn modelId="{829884CF-32D7-4A04-BC55-8FB998C4A9F6}" srcId="{16F7FB5C-0FBF-46D6-B94E-A8B7E6B75C9F}" destId="{77E04447-F023-4FCF-AD4D-32F53F1EDF85}" srcOrd="2" destOrd="0" parTransId="{B3BBAAAD-0B06-42C5-9892-67CA6D7AB532}" sibTransId="{B6762A2B-E6C8-46B9-A808-AC2B787DB4DB}"/>
    <dgm:cxn modelId="{D6F07E9E-D613-4977-9E8D-296144F5E7FA}" type="presOf" srcId="{6B787434-E9E9-4FA9-B2D9-AE64CA9D93CA}" destId="{6FE42849-6ED1-490E-8B60-FE4D1099E2D5}" srcOrd="0" destOrd="0" presId="urn:microsoft.com/office/officeart/2005/8/layout/vList2"/>
    <dgm:cxn modelId="{D64A88D7-3B3D-4F15-963A-E5D5E6CA2CB9}" type="presOf" srcId="{77E04447-F023-4FCF-AD4D-32F53F1EDF85}" destId="{780B028B-4D9B-4620-B5FA-77C6FD4AFE4C}" srcOrd="0" destOrd="0" presId="urn:microsoft.com/office/officeart/2005/8/layout/vList2"/>
    <dgm:cxn modelId="{587BA562-4582-478F-88C2-649A8D57A832}" srcId="{16F7FB5C-0FBF-46D6-B94E-A8B7E6B75C9F}" destId="{6B787434-E9E9-4FA9-B2D9-AE64CA9D93CA}" srcOrd="1" destOrd="0" parTransId="{D9CFEAE8-777D-4DDE-A65A-1FEF0B0BEC74}" sibTransId="{CAAAA92B-00AC-488D-8769-75E269C93C67}"/>
    <dgm:cxn modelId="{A7DA6F4F-8956-48CD-BA00-6838CC0561E0}" srcId="{16F7FB5C-0FBF-46D6-B94E-A8B7E6B75C9F}" destId="{A812770F-5C96-4C07-923E-919700298780}" srcOrd="0" destOrd="0" parTransId="{4A0C0AFC-1E99-43BF-8D71-0F5DB20AB242}" sibTransId="{16E90E90-B2AF-454B-ADE0-62A96E88344F}"/>
    <dgm:cxn modelId="{73BE3A6B-4837-4654-A5AD-2ECCEBDCDE36}" type="presOf" srcId="{16F7FB5C-0FBF-46D6-B94E-A8B7E6B75C9F}" destId="{B1BAC670-298C-4837-8D66-2F100FFB0F0F}" srcOrd="0" destOrd="0" presId="urn:microsoft.com/office/officeart/2005/8/layout/vList2"/>
    <dgm:cxn modelId="{17367F9C-D655-411F-AF42-EF73A09B5A5D}" type="presOf" srcId="{A812770F-5C96-4C07-923E-919700298780}" destId="{99F7DCA3-977C-4138-AB49-4AFA25037464}" srcOrd="0" destOrd="0" presId="urn:microsoft.com/office/officeart/2005/8/layout/vList2"/>
    <dgm:cxn modelId="{72075F69-306D-4DAD-B3CA-337AACDA28AA}" type="presOf" srcId="{748A19FD-3B09-4D0F-9D6A-C353A72E32D7}" destId="{B5B97612-AE6D-48B7-A34E-D354D5CFA662}" srcOrd="0" destOrd="0" presId="urn:microsoft.com/office/officeart/2005/8/layout/vList2"/>
    <dgm:cxn modelId="{6E457868-812A-4333-B02C-5A5F5FB7966B}" type="presParOf" srcId="{B1BAC670-298C-4837-8D66-2F100FFB0F0F}" destId="{99F7DCA3-977C-4138-AB49-4AFA25037464}" srcOrd="0" destOrd="0" presId="urn:microsoft.com/office/officeart/2005/8/layout/vList2"/>
    <dgm:cxn modelId="{F1F6DBDF-6E2E-4FC7-9B2A-61D5BEB75B5A}" type="presParOf" srcId="{B1BAC670-298C-4837-8D66-2F100FFB0F0F}" destId="{4D9CCCE2-7C0F-4302-BE5D-EBA6054DB891}" srcOrd="1" destOrd="0" presId="urn:microsoft.com/office/officeart/2005/8/layout/vList2"/>
    <dgm:cxn modelId="{9B5441DD-FDDC-4C00-AEB9-1CEFA1E446FF}" type="presParOf" srcId="{B1BAC670-298C-4837-8D66-2F100FFB0F0F}" destId="{6FE42849-6ED1-490E-8B60-FE4D1099E2D5}" srcOrd="2" destOrd="0" presId="urn:microsoft.com/office/officeart/2005/8/layout/vList2"/>
    <dgm:cxn modelId="{F0ECFA60-292A-4C36-A495-8BC000293B8B}" type="presParOf" srcId="{B1BAC670-298C-4837-8D66-2F100FFB0F0F}" destId="{820F25BF-5E33-44BE-A4DC-181D5BF4123D}" srcOrd="3" destOrd="0" presId="urn:microsoft.com/office/officeart/2005/8/layout/vList2"/>
    <dgm:cxn modelId="{221AA526-8242-4331-9397-385379517F74}" type="presParOf" srcId="{B1BAC670-298C-4837-8D66-2F100FFB0F0F}" destId="{780B028B-4D9B-4620-B5FA-77C6FD4AFE4C}" srcOrd="4" destOrd="0" presId="urn:microsoft.com/office/officeart/2005/8/layout/vList2"/>
    <dgm:cxn modelId="{EA7C9721-B4D4-498D-8FB2-5C221942C315}" type="presParOf" srcId="{B1BAC670-298C-4837-8D66-2F100FFB0F0F}" destId="{9F6837D5-70A9-4D34-A484-D2F964F09DA1}" srcOrd="5" destOrd="0" presId="urn:microsoft.com/office/officeart/2005/8/layout/vList2"/>
    <dgm:cxn modelId="{5C0C06B9-289B-42DA-ACF7-DC2CD684ED6E}" type="presParOf" srcId="{B1BAC670-298C-4837-8D66-2F100FFB0F0F}" destId="{B5B97612-AE6D-48B7-A34E-D354D5CFA66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BFC622-9CD6-4CFD-BB7E-BEA111DE0284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182A81AD-49A8-411A-9471-62D496E5AB00}">
      <dgm:prSet phldrT="[Szöveg]" custT="1"/>
      <dgm:spPr>
        <a:solidFill>
          <a:srgbClr val="00B0F0"/>
        </a:solidFill>
        <a:ln>
          <a:solidFill>
            <a:schemeClr val="tx2">
              <a:lumMod val="75000"/>
              <a:lumOff val="25000"/>
            </a:schemeClr>
          </a:solidFill>
        </a:ln>
      </dgm:spPr>
      <dgm:t>
        <a:bodyPr/>
        <a:lstStyle/>
        <a:p>
          <a:r>
            <a:rPr lang="hu-HU" sz="2800" b="0" i="1" dirty="0" smtClean="0">
              <a:solidFill>
                <a:schemeClr val="tx1"/>
              </a:solidFill>
            </a:rPr>
            <a:t>Viszonylagos</a:t>
          </a:r>
        </a:p>
        <a:p>
          <a:r>
            <a:rPr lang="hu-HU" sz="2800" b="0" dirty="0" smtClean="0">
              <a:solidFill>
                <a:schemeClr val="tx1"/>
              </a:solidFill>
            </a:rPr>
            <a:t>függetlenség</a:t>
          </a:r>
          <a:endParaRPr lang="hu-HU" sz="2800" b="0" dirty="0">
            <a:solidFill>
              <a:schemeClr val="tx1"/>
            </a:solidFill>
          </a:endParaRPr>
        </a:p>
      </dgm:t>
    </dgm:pt>
    <dgm:pt modelId="{794414EE-6745-4219-B13F-CF269CD488B5}" type="parTrans" cxnId="{4D686B91-06F9-4782-9F50-6B7F6961DB81}">
      <dgm:prSet/>
      <dgm:spPr/>
      <dgm:t>
        <a:bodyPr/>
        <a:lstStyle/>
        <a:p>
          <a:endParaRPr lang="hu-HU">
            <a:solidFill>
              <a:srgbClr val="CC99FF"/>
            </a:solidFill>
          </a:endParaRPr>
        </a:p>
      </dgm:t>
    </dgm:pt>
    <dgm:pt modelId="{849C93FE-38DE-4EA0-9B48-A9AD78C585DA}" type="sibTrans" cxnId="{4D686B91-06F9-4782-9F50-6B7F6961DB81}">
      <dgm:prSet custT="1"/>
      <dgm:spPr>
        <a:solidFill>
          <a:srgbClr val="00B0F0"/>
        </a:solidFill>
        <a:ln>
          <a:solidFill>
            <a:schemeClr val="tx2">
              <a:lumMod val="85000"/>
              <a:lumOff val="15000"/>
            </a:schemeClr>
          </a:solidFill>
        </a:ln>
      </dgm:spPr>
      <dgm:t>
        <a:bodyPr/>
        <a:lstStyle/>
        <a:p>
          <a:r>
            <a:rPr lang="hu-HU" sz="2800" dirty="0" smtClean="0">
              <a:solidFill>
                <a:schemeClr val="tx1"/>
              </a:solidFill>
            </a:rPr>
            <a:t>Jogi feltételek megteremtése, önállóság elismerése</a:t>
          </a:r>
          <a:endParaRPr lang="hu-HU" sz="2800" dirty="0">
            <a:solidFill>
              <a:schemeClr val="tx1"/>
            </a:solidFill>
          </a:endParaRPr>
        </a:p>
      </dgm:t>
    </dgm:pt>
    <dgm:pt modelId="{894D89EA-F1CD-4592-B026-558FABE841C1}">
      <dgm:prSet phldrT="[Szöveg]" phldr="1"/>
      <dgm:spPr/>
      <dgm:t>
        <a:bodyPr/>
        <a:lstStyle/>
        <a:p>
          <a:endParaRPr lang="hu-HU" dirty="0">
            <a:solidFill>
              <a:srgbClr val="CC99FF"/>
            </a:solidFill>
          </a:endParaRPr>
        </a:p>
      </dgm:t>
    </dgm:pt>
    <dgm:pt modelId="{2DD432A3-52E8-4CF8-86E6-2EC3C10B40DE}" type="parTrans" cxnId="{7135BA03-C6E2-4983-B5CB-B967094A3CF7}">
      <dgm:prSet/>
      <dgm:spPr/>
      <dgm:t>
        <a:bodyPr/>
        <a:lstStyle/>
        <a:p>
          <a:endParaRPr lang="hu-HU">
            <a:solidFill>
              <a:srgbClr val="CC99FF"/>
            </a:solidFill>
          </a:endParaRPr>
        </a:p>
      </dgm:t>
    </dgm:pt>
    <dgm:pt modelId="{04B4C98D-7E0A-4598-A80C-06F9F6FC2994}" type="sibTrans" cxnId="{7135BA03-C6E2-4983-B5CB-B967094A3CF7}">
      <dgm:prSet/>
      <dgm:spPr/>
      <dgm:t>
        <a:bodyPr/>
        <a:lstStyle/>
        <a:p>
          <a:endParaRPr lang="hu-HU">
            <a:solidFill>
              <a:srgbClr val="CC99FF"/>
            </a:solidFill>
          </a:endParaRPr>
        </a:p>
      </dgm:t>
    </dgm:pt>
    <dgm:pt modelId="{2804C0BF-6E59-493A-987F-BF95D7545E01}">
      <dgm:prSet phldrT="[Szöveg]" custT="1"/>
      <dgm:spPr>
        <a:solidFill>
          <a:srgbClr val="00B0F0"/>
        </a:solidFill>
        <a:ln>
          <a:solidFill>
            <a:schemeClr val="tx2">
              <a:lumMod val="75000"/>
              <a:lumOff val="25000"/>
            </a:schemeClr>
          </a:solidFill>
        </a:ln>
      </dgm:spPr>
      <dgm:t>
        <a:bodyPr/>
        <a:lstStyle/>
        <a:p>
          <a:pPr algn="ctr"/>
          <a:r>
            <a:rPr lang="hu-HU" sz="2800" dirty="0" smtClean="0">
              <a:solidFill>
                <a:schemeClr val="tx1"/>
              </a:solidFill>
            </a:rPr>
            <a:t>Érdekképviseletek szerepe</a:t>
          </a:r>
          <a:endParaRPr lang="hu-HU" sz="2800" dirty="0">
            <a:solidFill>
              <a:schemeClr val="tx1"/>
            </a:solidFill>
          </a:endParaRPr>
        </a:p>
      </dgm:t>
    </dgm:pt>
    <dgm:pt modelId="{CD8671A0-CD1F-4AE4-89BF-AF638D65BC14}" type="parTrans" cxnId="{800995BD-D40E-4541-A4AE-1420156291B2}">
      <dgm:prSet/>
      <dgm:spPr/>
      <dgm:t>
        <a:bodyPr/>
        <a:lstStyle/>
        <a:p>
          <a:endParaRPr lang="hu-HU">
            <a:solidFill>
              <a:srgbClr val="CC99FF"/>
            </a:solidFill>
          </a:endParaRPr>
        </a:p>
      </dgm:t>
    </dgm:pt>
    <dgm:pt modelId="{56451F6C-EDFC-481C-A17E-75B9EAB6524F}" type="sibTrans" cxnId="{800995BD-D40E-4541-A4AE-1420156291B2}">
      <dgm:prSet custT="1"/>
      <dgm:spPr>
        <a:solidFill>
          <a:srgbClr val="00B0F0"/>
        </a:solidFill>
        <a:ln>
          <a:solidFill>
            <a:schemeClr val="tx2">
              <a:lumMod val="75000"/>
              <a:lumOff val="25000"/>
            </a:schemeClr>
          </a:solidFill>
        </a:ln>
      </dgm:spPr>
      <dgm:t>
        <a:bodyPr/>
        <a:lstStyle/>
        <a:p>
          <a:r>
            <a:rPr lang="hu-HU" sz="2800" dirty="0" smtClean="0">
              <a:solidFill>
                <a:schemeClr val="tx1"/>
              </a:solidFill>
            </a:rPr>
            <a:t>Bizalom helyreállítása</a:t>
          </a:r>
          <a:endParaRPr lang="hu-HU" sz="2800" dirty="0">
            <a:solidFill>
              <a:schemeClr val="tx1"/>
            </a:solidFill>
          </a:endParaRPr>
        </a:p>
      </dgm:t>
    </dgm:pt>
    <dgm:pt modelId="{ED6A90CC-45E4-418C-A6E5-BFB9020686EC}">
      <dgm:prSet phldrT="[Szöveg]" phldr="1"/>
      <dgm:spPr/>
      <dgm:t>
        <a:bodyPr/>
        <a:lstStyle/>
        <a:p>
          <a:endParaRPr lang="hu-HU">
            <a:solidFill>
              <a:srgbClr val="CC99FF"/>
            </a:solidFill>
          </a:endParaRPr>
        </a:p>
      </dgm:t>
    </dgm:pt>
    <dgm:pt modelId="{BC357B9D-06B3-4170-BB0D-A3533899E30F}" type="parTrans" cxnId="{0F69971A-5610-47DE-A67B-C96F2CBDC743}">
      <dgm:prSet/>
      <dgm:spPr/>
      <dgm:t>
        <a:bodyPr/>
        <a:lstStyle/>
        <a:p>
          <a:endParaRPr lang="hu-HU">
            <a:solidFill>
              <a:srgbClr val="CC99FF"/>
            </a:solidFill>
          </a:endParaRPr>
        </a:p>
      </dgm:t>
    </dgm:pt>
    <dgm:pt modelId="{E2B65270-D4A9-4659-8D53-9AFD8C250ACF}" type="sibTrans" cxnId="{0F69971A-5610-47DE-A67B-C96F2CBDC743}">
      <dgm:prSet/>
      <dgm:spPr/>
      <dgm:t>
        <a:bodyPr/>
        <a:lstStyle/>
        <a:p>
          <a:endParaRPr lang="hu-HU">
            <a:solidFill>
              <a:srgbClr val="CC99FF"/>
            </a:solidFill>
          </a:endParaRPr>
        </a:p>
      </dgm:t>
    </dgm:pt>
    <dgm:pt modelId="{70241A4E-105B-4EA9-9E8E-ED0B82D9C1BF}" type="pres">
      <dgm:prSet presAssocID="{04BFC622-9CD6-4CFD-BB7E-BEA111DE0284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C5E52A37-2E87-4443-8582-6EA3CA5055F7}" type="pres">
      <dgm:prSet presAssocID="{182A81AD-49A8-411A-9471-62D496E5AB00}" presName="composite" presStyleCnt="0"/>
      <dgm:spPr/>
    </dgm:pt>
    <dgm:pt modelId="{5C5238D6-6597-487A-AD10-F3ED40102AC1}" type="pres">
      <dgm:prSet presAssocID="{182A81AD-49A8-411A-9471-62D496E5AB00}" presName="Parent1" presStyleLbl="node1" presStyleIdx="0" presStyleCnt="4" custScaleX="168874" custScaleY="75724" custLinFactY="6152" custLinFactNeighborX="9924" custLinFactNeighborY="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B070F38-A9E0-4BF7-A90D-CF5F3B20A5C1}" type="pres">
      <dgm:prSet presAssocID="{182A81AD-49A8-411A-9471-62D496E5AB00}" presName="Child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5FE2B35-3913-4F7F-A7B1-230648F62A5B}" type="pres">
      <dgm:prSet presAssocID="{182A81AD-49A8-411A-9471-62D496E5AB00}" presName="BalanceSpacing" presStyleCnt="0"/>
      <dgm:spPr/>
    </dgm:pt>
    <dgm:pt modelId="{24FCA52B-15EE-42AA-950A-E5C64E162494}" type="pres">
      <dgm:prSet presAssocID="{182A81AD-49A8-411A-9471-62D496E5AB00}" presName="BalanceSpacing1" presStyleCnt="0"/>
      <dgm:spPr/>
    </dgm:pt>
    <dgm:pt modelId="{B498EDF7-E6C4-4E09-B621-0BACFE01430E}" type="pres">
      <dgm:prSet presAssocID="{849C93FE-38DE-4EA0-9B48-A9AD78C585DA}" presName="Accent1Text" presStyleLbl="node1" presStyleIdx="1" presStyleCnt="4" custScaleX="204728" custScaleY="110521" custLinFactNeighborX="90187" custLinFactNeighborY="-8973"/>
      <dgm:spPr/>
      <dgm:t>
        <a:bodyPr/>
        <a:lstStyle/>
        <a:p>
          <a:endParaRPr lang="hu-HU"/>
        </a:p>
      </dgm:t>
    </dgm:pt>
    <dgm:pt modelId="{6464AC0E-2DCD-4E54-816C-1E49348F6BB4}" type="pres">
      <dgm:prSet presAssocID="{849C93FE-38DE-4EA0-9B48-A9AD78C585DA}" presName="spaceBetweenRectangles" presStyleCnt="0"/>
      <dgm:spPr/>
    </dgm:pt>
    <dgm:pt modelId="{576C1FF1-3B3F-40F7-87CB-230BFDB9DB1F}" type="pres">
      <dgm:prSet presAssocID="{2804C0BF-6E59-493A-987F-BF95D7545E01}" presName="composite" presStyleCnt="0"/>
      <dgm:spPr/>
    </dgm:pt>
    <dgm:pt modelId="{D25EADC7-A1BD-4551-8527-3C637477F6FB}" type="pres">
      <dgm:prSet presAssocID="{2804C0BF-6E59-493A-987F-BF95D7545E01}" presName="Parent1" presStyleLbl="node1" presStyleIdx="2" presStyleCnt="4" custScaleX="211366" custScaleY="94510" custLinFactNeighborX="-64015" custLinFactNeighborY="-3702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4EE2419-C621-4782-8005-310632728708}" type="pres">
      <dgm:prSet presAssocID="{2804C0BF-6E59-493A-987F-BF95D7545E01}" presName="Childtext1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7072492-E1D0-47E5-96C0-10AD808ACDB1}" type="pres">
      <dgm:prSet presAssocID="{2804C0BF-6E59-493A-987F-BF95D7545E01}" presName="BalanceSpacing" presStyleCnt="0"/>
      <dgm:spPr/>
    </dgm:pt>
    <dgm:pt modelId="{0F2E2A0D-85CA-4A81-8CAE-46ED0CC4580F}" type="pres">
      <dgm:prSet presAssocID="{2804C0BF-6E59-493A-987F-BF95D7545E01}" presName="BalanceSpacing1" presStyleCnt="0"/>
      <dgm:spPr/>
    </dgm:pt>
    <dgm:pt modelId="{8CCBCF79-4CDC-4E77-8F89-600A773A5B8D}" type="pres">
      <dgm:prSet presAssocID="{56451F6C-EDFC-481C-A17E-75B9EAB6524F}" presName="Accent1Text" presStyleLbl="node1" presStyleIdx="3" presStyleCnt="4" custScaleX="146810" custLinFactNeighborX="42664" custLinFactNeighborY="-44272"/>
      <dgm:spPr/>
      <dgm:t>
        <a:bodyPr/>
        <a:lstStyle/>
        <a:p>
          <a:endParaRPr lang="hu-HU"/>
        </a:p>
      </dgm:t>
    </dgm:pt>
  </dgm:ptLst>
  <dgm:cxnLst>
    <dgm:cxn modelId="{F0BA74D4-FDE7-48F6-9970-C0D64541B204}" type="presOf" srcId="{849C93FE-38DE-4EA0-9B48-A9AD78C585DA}" destId="{B498EDF7-E6C4-4E09-B621-0BACFE01430E}" srcOrd="0" destOrd="0" presId="urn:microsoft.com/office/officeart/2008/layout/AlternatingHexagons"/>
    <dgm:cxn modelId="{DC0ABFE0-7963-4142-93EE-77BA7B0B9CDB}" type="presOf" srcId="{2804C0BF-6E59-493A-987F-BF95D7545E01}" destId="{D25EADC7-A1BD-4551-8527-3C637477F6FB}" srcOrd="0" destOrd="0" presId="urn:microsoft.com/office/officeart/2008/layout/AlternatingHexagons"/>
    <dgm:cxn modelId="{7135BA03-C6E2-4983-B5CB-B967094A3CF7}" srcId="{182A81AD-49A8-411A-9471-62D496E5AB00}" destId="{894D89EA-F1CD-4592-B026-558FABE841C1}" srcOrd="0" destOrd="0" parTransId="{2DD432A3-52E8-4CF8-86E6-2EC3C10B40DE}" sibTransId="{04B4C98D-7E0A-4598-A80C-06F9F6FC2994}"/>
    <dgm:cxn modelId="{55DDDA4B-6E11-4725-ACBD-3526EDDF5546}" type="presOf" srcId="{182A81AD-49A8-411A-9471-62D496E5AB00}" destId="{5C5238D6-6597-487A-AD10-F3ED40102AC1}" srcOrd="0" destOrd="0" presId="urn:microsoft.com/office/officeart/2008/layout/AlternatingHexagons"/>
    <dgm:cxn modelId="{3F3F408A-F382-4FE7-B9F8-96B273C0FFA1}" type="presOf" srcId="{894D89EA-F1CD-4592-B026-558FABE841C1}" destId="{FB070F38-A9E0-4BF7-A90D-CF5F3B20A5C1}" srcOrd="0" destOrd="0" presId="urn:microsoft.com/office/officeart/2008/layout/AlternatingHexagons"/>
    <dgm:cxn modelId="{800995BD-D40E-4541-A4AE-1420156291B2}" srcId="{04BFC622-9CD6-4CFD-BB7E-BEA111DE0284}" destId="{2804C0BF-6E59-493A-987F-BF95D7545E01}" srcOrd="1" destOrd="0" parTransId="{CD8671A0-CD1F-4AE4-89BF-AF638D65BC14}" sibTransId="{56451F6C-EDFC-481C-A17E-75B9EAB6524F}"/>
    <dgm:cxn modelId="{0F69971A-5610-47DE-A67B-C96F2CBDC743}" srcId="{2804C0BF-6E59-493A-987F-BF95D7545E01}" destId="{ED6A90CC-45E4-418C-A6E5-BFB9020686EC}" srcOrd="0" destOrd="0" parTransId="{BC357B9D-06B3-4170-BB0D-A3533899E30F}" sibTransId="{E2B65270-D4A9-4659-8D53-9AFD8C250ACF}"/>
    <dgm:cxn modelId="{A8B22683-D4D7-4CC0-A9D6-B7D61F816138}" type="presOf" srcId="{ED6A90CC-45E4-418C-A6E5-BFB9020686EC}" destId="{54EE2419-C621-4782-8005-310632728708}" srcOrd="0" destOrd="0" presId="urn:microsoft.com/office/officeart/2008/layout/AlternatingHexagons"/>
    <dgm:cxn modelId="{4B7A68B2-3F55-494B-B10A-7572A912AD1B}" type="presOf" srcId="{56451F6C-EDFC-481C-A17E-75B9EAB6524F}" destId="{8CCBCF79-4CDC-4E77-8F89-600A773A5B8D}" srcOrd="0" destOrd="0" presId="urn:microsoft.com/office/officeart/2008/layout/AlternatingHexagons"/>
    <dgm:cxn modelId="{4D686B91-06F9-4782-9F50-6B7F6961DB81}" srcId="{04BFC622-9CD6-4CFD-BB7E-BEA111DE0284}" destId="{182A81AD-49A8-411A-9471-62D496E5AB00}" srcOrd="0" destOrd="0" parTransId="{794414EE-6745-4219-B13F-CF269CD488B5}" sibTransId="{849C93FE-38DE-4EA0-9B48-A9AD78C585DA}"/>
    <dgm:cxn modelId="{D396F66F-0729-4BED-A142-69B4A998452B}" type="presOf" srcId="{04BFC622-9CD6-4CFD-BB7E-BEA111DE0284}" destId="{70241A4E-105B-4EA9-9E8E-ED0B82D9C1BF}" srcOrd="0" destOrd="0" presId="urn:microsoft.com/office/officeart/2008/layout/AlternatingHexagons"/>
    <dgm:cxn modelId="{EFA7E185-52AE-49C6-ACDD-F6FAF7595084}" type="presParOf" srcId="{70241A4E-105B-4EA9-9E8E-ED0B82D9C1BF}" destId="{C5E52A37-2E87-4443-8582-6EA3CA5055F7}" srcOrd="0" destOrd="0" presId="urn:microsoft.com/office/officeart/2008/layout/AlternatingHexagons"/>
    <dgm:cxn modelId="{968A1265-9180-470D-B68A-282CDEC03A54}" type="presParOf" srcId="{C5E52A37-2E87-4443-8582-6EA3CA5055F7}" destId="{5C5238D6-6597-487A-AD10-F3ED40102AC1}" srcOrd="0" destOrd="0" presId="urn:microsoft.com/office/officeart/2008/layout/AlternatingHexagons"/>
    <dgm:cxn modelId="{6A6228D2-5550-4FD7-8A26-D87F1701139E}" type="presParOf" srcId="{C5E52A37-2E87-4443-8582-6EA3CA5055F7}" destId="{FB070F38-A9E0-4BF7-A90D-CF5F3B20A5C1}" srcOrd="1" destOrd="0" presId="urn:microsoft.com/office/officeart/2008/layout/AlternatingHexagons"/>
    <dgm:cxn modelId="{177EB374-F619-4A08-BCE0-B457974CEAB0}" type="presParOf" srcId="{C5E52A37-2E87-4443-8582-6EA3CA5055F7}" destId="{05FE2B35-3913-4F7F-A7B1-230648F62A5B}" srcOrd="2" destOrd="0" presId="urn:microsoft.com/office/officeart/2008/layout/AlternatingHexagons"/>
    <dgm:cxn modelId="{67B273FE-7897-4071-894D-B2B2E15923EC}" type="presParOf" srcId="{C5E52A37-2E87-4443-8582-6EA3CA5055F7}" destId="{24FCA52B-15EE-42AA-950A-E5C64E162494}" srcOrd="3" destOrd="0" presId="urn:microsoft.com/office/officeart/2008/layout/AlternatingHexagons"/>
    <dgm:cxn modelId="{B48308BE-2508-4C34-9A96-22464E04C17E}" type="presParOf" srcId="{C5E52A37-2E87-4443-8582-6EA3CA5055F7}" destId="{B498EDF7-E6C4-4E09-B621-0BACFE01430E}" srcOrd="4" destOrd="0" presId="urn:microsoft.com/office/officeart/2008/layout/AlternatingHexagons"/>
    <dgm:cxn modelId="{150AE4DE-74CE-43CB-B250-C8FD1C094F43}" type="presParOf" srcId="{70241A4E-105B-4EA9-9E8E-ED0B82D9C1BF}" destId="{6464AC0E-2DCD-4E54-816C-1E49348F6BB4}" srcOrd="1" destOrd="0" presId="urn:microsoft.com/office/officeart/2008/layout/AlternatingHexagons"/>
    <dgm:cxn modelId="{7AAD3579-A3A3-4765-936A-F11A0B04F1B9}" type="presParOf" srcId="{70241A4E-105B-4EA9-9E8E-ED0B82D9C1BF}" destId="{576C1FF1-3B3F-40F7-87CB-230BFDB9DB1F}" srcOrd="2" destOrd="0" presId="urn:microsoft.com/office/officeart/2008/layout/AlternatingHexagons"/>
    <dgm:cxn modelId="{95AD8A9F-3EF8-445D-BA01-3CAC0929D4ED}" type="presParOf" srcId="{576C1FF1-3B3F-40F7-87CB-230BFDB9DB1F}" destId="{D25EADC7-A1BD-4551-8527-3C637477F6FB}" srcOrd="0" destOrd="0" presId="urn:microsoft.com/office/officeart/2008/layout/AlternatingHexagons"/>
    <dgm:cxn modelId="{7F0B2F5C-9788-4EF2-829B-55CBA2462758}" type="presParOf" srcId="{576C1FF1-3B3F-40F7-87CB-230BFDB9DB1F}" destId="{54EE2419-C621-4782-8005-310632728708}" srcOrd="1" destOrd="0" presId="urn:microsoft.com/office/officeart/2008/layout/AlternatingHexagons"/>
    <dgm:cxn modelId="{6E9399A2-D28F-43C5-A006-B7386000A675}" type="presParOf" srcId="{576C1FF1-3B3F-40F7-87CB-230BFDB9DB1F}" destId="{D7072492-E1D0-47E5-96C0-10AD808ACDB1}" srcOrd="2" destOrd="0" presId="urn:microsoft.com/office/officeart/2008/layout/AlternatingHexagons"/>
    <dgm:cxn modelId="{76DE02F3-8D33-4E5C-8C9A-684CA5B6C326}" type="presParOf" srcId="{576C1FF1-3B3F-40F7-87CB-230BFDB9DB1F}" destId="{0F2E2A0D-85CA-4A81-8CAE-46ED0CC4580F}" srcOrd="3" destOrd="0" presId="urn:microsoft.com/office/officeart/2008/layout/AlternatingHexagons"/>
    <dgm:cxn modelId="{7ED5C815-38A8-4FDF-A216-0BE184C4F7EF}" type="presParOf" srcId="{576C1FF1-3B3F-40F7-87CB-230BFDB9DB1F}" destId="{8CCBCF79-4CDC-4E77-8F89-600A773A5B8D}" srcOrd="4" destOrd="0" presId="urn:microsoft.com/office/officeart/2008/layout/AlternatingHexagons"/>
  </dgm:cxnLst>
  <dgm:bg>
    <a:noFill/>
  </dgm:bg>
  <dgm:whole>
    <a:ln>
      <a:solidFill>
        <a:schemeClr val="tx2">
          <a:lumMod val="75000"/>
          <a:lumOff val="25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F7DCA3-977C-4138-AB49-4AFA25037464}">
      <dsp:nvSpPr>
        <dsp:cNvPr id="0" name=""/>
        <dsp:cNvSpPr/>
      </dsp:nvSpPr>
      <dsp:spPr>
        <a:xfrm>
          <a:off x="0" y="0"/>
          <a:ext cx="8928992" cy="3286865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rgbClr val="9933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400" kern="1200" dirty="0" smtClean="0"/>
            <a:t>Cél: gazdasági+társadalmi</a:t>
          </a:r>
        </a:p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400" kern="1200" dirty="0" smtClean="0"/>
            <a:t>- Kt. </a:t>
          </a:r>
        </a:p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400" kern="1200" dirty="0" smtClean="0"/>
            <a:t>- szocializmus </a:t>
          </a:r>
        </a:p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400" kern="1200" dirty="0" smtClean="0"/>
            <a:t>- 2006. évi X. törvény</a:t>
          </a:r>
        </a:p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400" kern="1200" dirty="0" smtClean="0"/>
            <a:t>- új Ptk.</a:t>
          </a:r>
          <a:endParaRPr lang="hu-HU" sz="3400" kern="1200" dirty="0"/>
        </a:p>
      </dsp:txBody>
      <dsp:txXfrm>
        <a:off x="160452" y="160452"/>
        <a:ext cx="8608088" cy="2965961"/>
      </dsp:txXfrm>
    </dsp:sp>
    <dsp:sp modelId="{6FE42849-6ED1-490E-8B60-FE4D1099E2D5}">
      <dsp:nvSpPr>
        <dsp:cNvPr id="0" name=""/>
        <dsp:cNvSpPr/>
      </dsp:nvSpPr>
      <dsp:spPr>
        <a:xfrm>
          <a:off x="6900197" y="3419947"/>
          <a:ext cx="2028794" cy="685816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rgbClr val="9933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400" kern="1200" dirty="0" smtClean="0"/>
            <a:t>Vezetés</a:t>
          </a:r>
          <a:endParaRPr lang="hu-HU" sz="3400" kern="1200" dirty="0"/>
        </a:p>
      </dsp:txBody>
      <dsp:txXfrm>
        <a:off x="6933676" y="3453426"/>
        <a:ext cx="1961836" cy="618858"/>
      </dsp:txXfrm>
    </dsp:sp>
    <dsp:sp modelId="{780B028B-4D9B-4620-B5FA-77C6FD4AFE4C}">
      <dsp:nvSpPr>
        <dsp:cNvPr id="0" name=""/>
        <dsp:cNvSpPr/>
      </dsp:nvSpPr>
      <dsp:spPr>
        <a:xfrm>
          <a:off x="22" y="3724487"/>
          <a:ext cx="2895637" cy="826021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rgbClr val="9933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400" kern="1200" dirty="0" smtClean="0"/>
            <a:t>Tagi pozíció</a:t>
          </a:r>
          <a:endParaRPr lang="hu-HU" sz="3400" kern="1200" dirty="0"/>
        </a:p>
      </dsp:txBody>
      <dsp:txXfrm>
        <a:off x="40345" y="3764810"/>
        <a:ext cx="2814991" cy="745375"/>
      </dsp:txXfrm>
    </dsp:sp>
    <dsp:sp modelId="{B5B97612-AE6D-48B7-A34E-D354D5CFA662}">
      <dsp:nvSpPr>
        <dsp:cNvPr id="0" name=""/>
        <dsp:cNvSpPr/>
      </dsp:nvSpPr>
      <dsp:spPr>
        <a:xfrm>
          <a:off x="2140463" y="4713779"/>
          <a:ext cx="6788528" cy="717666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rgbClr val="9933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400" kern="1200" dirty="0" smtClean="0"/>
            <a:t>Állami támogatás vs. autonómia</a:t>
          </a:r>
          <a:endParaRPr lang="hu-HU" sz="3400" kern="1200" dirty="0"/>
        </a:p>
      </dsp:txBody>
      <dsp:txXfrm>
        <a:off x="2175497" y="4748813"/>
        <a:ext cx="6718460" cy="6475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5238D6-6597-487A-AD10-F3ED40102AC1}">
      <dsp:nvSpPr>
        <dsp:cNvPr id="0" name=""/>
        <dsp:cNvSpPr/>
      </dsp:nvSpPr>
      <dsp:spPr>
        <a:xfrm rot="5400000">
          <a:off x="4395182" y="2424821"/>
          <a:ext cx="1921511" cy="3728133"/>
        </a:xfrm>
        <a:prstGeom prst="hexagon">
          <a:avLst>
            <a:gd name="adj" fmla="val 25000"/>
            <a:gd name="vf" fmla="val 115470"/>
          </a:avLst>
        </a:prstGeom>
        <a:solidFill>
          <a:srgbClr val="00B0F0"/>
        </a:solidFill>
        <a:ln w="25400" cap="flat" cmpd="sng" algn="ctr">
          <a:solidFill>
            <a:schemeClr val="tx2">
              <a:lumMod val="75000"/>
              <a:lumOff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b="0" i="1" kern="1200" dirty="0" smtClean="0">
              <a:solidFill>
                <a:schemeClr val="tx1"/>
              </a:solidFill>
            </a:rPr>
            <a:t>Viszonylagos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b="0" kern="1200" dirty="0" smtClean="0">
              <a:solidFill>
                <a:schemeClr val="tx1"/>
              </a:solidFill>
            </a:rPr>
            <a:t>függetlenség</a:t>
          </a:r>
          <a:endParaRPr lang="hu-HU" sz="2800" b="0" kern="1200" dirty="0">
            <a:solidFill>
              <a:schemeClr val="tx1"/>
            </a:solidFill>
          </a:endParaRPr>
        </a:p>
      </dsp:txBody>
      <dsp:txXfrm rot="-5400000">
        <a:off x="4113227" y="3648384"/>
        <a:ext cx="2485422" cy="1281007"/>
      </dsp:txXfrm>
    </dsp:sp>
    <dsp:sp modelId="{FB070F38-A9E0-4BF7-A90D-CF5F3B20A5C1}">
      <dsp:nvSpPr>
        <dsp:cNvPr id="0" name=""/>
        <dsp:cNvSpPr/>
      </dsp:nvSpPr>
      <dsp:spPr>
        <a:xfrm>
          <a:off x="6307663" y="834004"/>
          <a:ext cx="2831871" cy="1522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600" kern="1200" dirty="0">
            <a:solidFill>
              <a:srgbClr val="CC99FF"/>
            </a:solidFill>
          </a:endParaRPr>
        </a:p>
      </dsp:txBody>
      <dsp:txXfrm>
        <a:off x="6307663" y="834004"/>
        <a:ext cx="2831871" cy="1522511"/>
      </dsp:txXfrm>
    </dsp:sp>
    <dsp:sp modelId="{B498EDF7-E6C4-4E09-B621-0BACFE01430E}">
      <dsp:nvSpPr>
        <dsp:cNvPr id="0" name=""/>
        <dsp:cNvSpPr/>
      </dsp:nvSpPr>
      <dsp:spPr>
        <a:xfrm rot="5400000">
          <a:off x="3341358" y="-857584"/>
          <a:ext cx="2804491" cy="4519661"/>
        </a:xfrm>
        <a:prstGeom prst="hexagon">
          <a:avLst>
            <a:gd name="adj" fmla="val 25000"/>
            <a:gd name="vf" fmla="val 115470"/>
          </a:avLst>
        </a:prstGeom>
        <a:solidFill>
          <a:srgbClr val="00B0F0"/>
        </a:solidFill>
        <a:ln w="25400" cap="flat" cmpd="sng" algn="ctr">
          <a:solidFill>
            <a:schemeClr val="tx2">
              <a:lumMod val="85000"/>
              <a:lumOff val="1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smtClean="0">
              <a:solidFill>
                <a:schemeClr val="tx1"/>
              </a:solidFill>
            </a:rPr>
            <a:t>Jogi feltételek megteremtése, önállóság elismerése</a:t>
          </a:r>
          <a:endParaRPr lang="hu-HU" sz="2800" kern="1200" dirty="0">
            <a:solidFill>
              <a:schemeClr val="tx1"/>
            </a:solidFill>
          </a:endParaRPr>
        </a:p>
      </dsp:txBody>
      <dsp:txXfrm rot="-5400000">
        <a:off x="3237050" y="467416"/>
        <a:ext cx="3013107" cy="1869661"/>
      </dsp:txXfrm>
    </dsp:sp>
    <dsp:sp modelId="{D25EADC7-A1BD-4551-8527-3C637477F6FB}">
      <dsp:nvSpPr>
        <dsp:cNvPr id="0" name=""/>
        <dsp:cNvSpPr/>
      </dsp:nvSpPr>
      <dsp:spPr>
        <a:xfrm rot="5400000">
          <a:off x="1327830" y="609974"/>
          <a:ext cx="2398209" cy="4666204"/>
        </a:xfrm>
        <a:prstGeom prst="hexagon">
          <a:avLst>
            <a:gd name="adj" fmla="val 25000"/>
            <a:gd name="vf" fmla="val 115470"/>
          </a:avLst>
        </a:prstGeom>
        <a:solidFill>
          <a:srgbClr val="00B0F0"/>
        </a:solidFill>
        <a:ln w="25400" cap="flat" cmpd="sng" algn="ctr">
          <a:solidFill>
            <a:schemeClr val="tx2">
              <a:lumMod val="75000"/>
              <a:lumOff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smtClean="0">
              <a:solidFill>
                <a:schemeClr val="tx1"/>
              </a:solidFill>
            </a:rPr>
            <a:t>Érdekképviseletek szerepe</a:t>
          </a:r>
          <a:endParaRPr lang="hu-HU" sz="2800" kern="1200" dirty="0">
            <a:solidFill>
              <a:schemeClr val="tx1"/>
            </a:solidFill>
          </a:endParaRPr>
        </a:p>
      </dsp:txBody>
      <dsp:txXfrm rot="-5400000">
        <a:off x="971534" y="2143674"/>
        <a:ext cx="3110802" cy="1598806"/>
      </dsp:txXfrm>
    </dsp:sp>
    <dsp:sp modelId="{54EE2419-C621-4782-8005-310632728708}">
      <dsp:nvSpPr>
        <dsp:cNvPr id="0" name=""/>
        <dsp:cNvSpPr/>
      </dsp:nvSpPr>
      <dsp:spPr>
        <a:xfrm>
          <a:off x="4464" y="3121337"/>
          <a:ext cx="2740521" cy="1522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600" kern="1200">
            <a:solidFill>
              <a:srgbClr val="CC99FF"/>
            </a:solidFill>
          </a:endParaRPr>
        </a:p>
      </dsp:txBody>
      <dsp:txXfrm>
        <a:off x="4464" y="3121337"/>
        <a:ext cx="2740521" cy="1522511"/>
      </dsp:txXfrm>
    </dsp:sp>
    <dsp:sp modelId="{8CCBCF79-4CDC-4E77-8F89-600A773A5B8D}">
      <dsp:nvSpPr>
        <dsp:cNvPr id="0" name=""/>
        <dsp:cNvSpPr/>
      </dsp:nvSpPr>
      <dsp:spPr>
        <a:xfrm rot="5400000">
          <a:off x="5997519" y="1138662"/>
          <a:ext cx="2537519" cy="3241039"/>
        </a:xfrm>
        <a:prstGeom prst="hexagon">
          <a:avLst>
            <a:gd name="adj" fmla="val 25000"/>
            <a:gd name="vf" fmla="val 115470"/>
          </a:avLst>
        </a:prstGeom>
        <a:solidFill>
          <a:srgbClr val="00B0F0"/>
        </a:solidFill>
        <a:ln w="25400" cap="flat" cmpd="sng" algn="ctr">
          <a:solidFill>
            <a:schemeClr val="tx2">
              <a:lumMod val="75000"/>
              <a:lumOff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smtClean="0">
              <a:solidFill>
                <a:schemeClr val="tx1"/>
              </a:solidFill>
            </a:rPr>
            <a:t>Bizalom helyreállítása</a:t>
          </a:r>
          <a:endParaRPr lang="hu-HU" sz="2800" kern="1200" dirty="0">
            <a:solidFill>
              <a:schemeClr val="tx1"/>
            </a:solidFill>
          </a:endParaRPr>
        </a:p>
      </dsp:txBody>
      <dsp:txXfrm rot="-5400000">
        <a:off x="6185932" y="1913342"/>
        <a:ext cx="2160693" cy="16916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97A35B4-62BD-4640-9427-04F7737EDA08}" type="datetimeFigureOut">
              <a:rPr lang="hu-HU" altLang="hu-HU"/>
              <a:pPr>
                <a:defRPr/>
              </a:pPr>
              <a:t>2016.04.27.</a:t>
            </a:fld>
            <a:endParaRPr lang="hu-HU" altLang="hu-HU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84AFF554-318E-488A-A47C-438609FFC4A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88166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9EF07-F97C-44AC-8BDB-EFC251B045E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39208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51390-A2B3-4590-BB3C-576E280D5B7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6771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3A3CD-6547-4756-B5D5-057870586A1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2287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24B7F-D54D-4854-9C55-5B55BE80802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7304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F6D1C-6FDA-49C0-9F67-99B64FD91E8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71625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8F0CC-7AD7-4633-895F-AB9D0A14C52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67533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70213-C0C0-4A22-93A9-5E50E280C1B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30867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E6E49-B928-4B2F-A9D5-9BBF7FDFD35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93644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02EBB-5D5A-4B5F-962A-F54397B2825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36214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3D609-A093-49A2-89B2-882394A48B2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77697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F2FCB-661B-435E-9BD9-A808AADBA9B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5268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CBEE683-04D8-4AA5-BAA2-0CD073BACB7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site.hu/x/9897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usite.hu/x/992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196975"/>
            <a:ext cx="9144000" cy="5472113"/>
          </a:xfrm>
        </p:spPr>
        <p:txBody>
          <a:bodyPr/>
          <a:lstStyle/>
          <a:p>
            <a:pPr>
              <a:defRPr/>
            </a:pPr>
            <a:r>
              <a:rPr lang="hu-HU" altLang="hu-HU" sz="3800" smtClean="0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hu-HU" altLang="hu-HU" sz="3800" smtClean="0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sz="3800" smtClean="0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szövetkezet mint </a:t>
            </a:r>
            <a:r>
              <a:rPr lang="hu-HU" altLang="hu-HU" sz="3800" i="1" smtClean="0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sui generis </a:t>
            </a:r>
            <a:r>
              <a:rPr lang="hu-HU" altLang="hu-HU" sz="3800" smtClean="0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vállalkozási forma</a:t>
            </a:r>
            <a:br>
              <a:rPr lang="hu-HU" altLang="hu-HU" sz="3800" smtClean="0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sz="3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hu-HU" altLang="hu-HU" sz="38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sz="3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hu-HU" altLang="hu-HU" sz="38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sz="3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hu-HU" altLang="hu-HU" sz="38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sz="3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hu-HU" altLang="hu-HU" sz="38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sz="3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hu-HU" altLang="hu-HU" sz="38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sz="1200" i="1" smtClean="0">
                <a:effectLst/>
                <a:hlinkClick r:id="rId2"/>
              </a:rPr>
              <a:t>http://usite.hu/x/9897</a:t>
            </a:r>
            <a:r>
              <a:rPr lang="hu-HU" altLang="hu-HU" sz="1100" i="1" smtClean="0">
                <a:effectLst/>
              </a:rPr>
              <a:t/>
            </a:r>
            <a:br>
              <a:rPr lang="hu-HU" altLang="hu-HU" sz="1100" i="1" smtClean="0">
                <a:effectLst/>
              </a:rPr>
            </a:br>
            <a:r>
              <a:rPr lang="hu-HU" altLang="hu-HU" sz="11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hu-HU" altLang="hu-HU" sz="11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altLang="hu-HU" sz="3200" smtClean="0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Domokos Klaudia</a:t>
            </a:r>
            <a:br>
              <a:rPr lang="hu-HU" altLang="hu-HU" sz="3200" smtClean="0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hu-HU" altLang="hu-HU" sz="3200" smtClean="0">
              <a:solidFill>
                <a:srgbClr val="22226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026" name="Picture 2" descr="E:\pendrive_uj2\otdk2014_ke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6238" y="2781300"/>
            <a:ext cx="3216275" cy="24114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endParaRPr lang="hu-H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457200" y="3357563"/>
            <a:ext cx="8229600" cy="2768600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hu-HU" altLang="hu-HU" sz="4400" b="1" smtClean="0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Köszönöm a figyelmet!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altLang="hu-HU" sz="4000" smtClean="0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Az előadás felépítése</a:t>
            </a:r>
          </a:p>
        </p:txBody>
      </p:sp>
      <p:sp>
        <p:nvSpPr>
          <p:cNvPr id="3075" name="Tartalom helye 2"/>
          <p:cNvSpPr>
            <a:spLocks noGrp="1"/>
          </p:cNvSpPr>
          <p:nvPr>
            <p:ph idx="1"/>
          </p:nvPr>
        </p:nvSpPr>
        <p:spPr>
          <a:xfrm>
            <a:off x="323850" y="2060575"/>
            <a:ext cx="8569325" cy="4065588"/>
          </a:xfrm>
        </p:spPr>
        <p:txBody>
          <a:bodyPr/>
          <a:lstStyle/>
          <a:p>
            <a:pPr marL="742950" indent="-742950">
              <a:buFontTx/>
              <a:buAutoNum type="arabicPeriod"/>
              <a:defRPr/>
            </a:pPr>
            <a:r>
              <a:rPr lang="hu-HU" altLang="hu-HU" sz="3600" smtClean="0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szövetkezeti identitás elemei</a:t>
            </a:r>
          </a:p>
          <a:p>
            <a:pPr marL="742950" indent="-742950">
              <a:buFontTx/>
              <a:buAutoNum type="arabicPeriod"/>
              <a:defRPr/>
            </a:pPr>
            <a:r>
              <a:rPr lang="hu-HU" altLang="hu-HU" sz="3600" smtClean="0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szövetkezet kettős jellege</a:t>
            </a:r>
          </a:p>
          <a:p>
            <a:pPr marL="742950" indent="-742950">
              <a:buFontTx/>
              <a:buAutoNum type="arabicPeriod"/>
              <a:defRPr/>
            </a:pPr>
            <a:r>
              <a:rPr lang="hu-HU" altLang="hu-HU" sz="3600" smtClean="0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Versenyhátrány vs. versenyképesség</a:t>
            </a:r>
          </a:p>
          <a:p>
            <a:pPr marL="742950" indent="-742950">
              <a:buFontTx/>
              <a:buAutoNum type="arabicPeriod"/>
              <a:defRPr/>
            </a:pPr>
            <a:r>
              <a:rPr lang="hu-HU" altLang="hu-HU" sz="3600" smtClean="0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Aktualitások, felmerülő kérdések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hu-HU" altLang="hu-HU" sz="4000" smtClean="0">
                <a:solidFill>
                  <a:srgbClr val="222268"/>
                </a:solidFill>
              </a:rPr>
              <a:t>1. A szövetkezeti identitás</a:t>
            </a:r>
            <a:br>
              <a:rPr lang="hu-HU" altLang="hu-HU" sz="4000" smtClean="0">
                <a:solidFill>
                  <a:srgbClr val="222268"/>
                </a:solidFill>
              </a:rPr>
            </a:br>
            <a:r>
              <a:rPr lang="hu-HU" altLang="hu-HU" sz="4000" smtClean="0">
                <a:solidFill>
                  <a:srgbClr val="222268"/>
                </a:solidFill>
              </a:rPr>
              <a:t> – alapértékek</a:t>
            </a:r>
            <a:endParaRPr lang="hu-HU" altLang="hu-HU" sz="4000" smtClean="0">
              <a:solidFill>
                <a:srgbClr val="22226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9" name="Tartalom helye 2"/>
          <p:cNvSpPr>
            <a:spLocks noGrp="1"/>
          </p:cNvSpPr>
          <p:nvPr>
            <p:ph idx="1"/>
          </p:nvPr>
        </p:nvSpPr>
        <p:spPr>
          <a:xfrm>
            <a:off x="468313" y="1557338"/>
            <a:ext cx="8280400" cy="51117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smtClean="0">
                <a:solidFill>
                  <a:srgbClr val="161645"/>
                </a:solidFill>
              </a:rPr>
              <a:t>Nyíltság</a:t>
            </a:r>
          </a:p>
          <a:p>
            <a:pPr>
              <a:lnSpc>
                <a:spcPct val="80000"/>
              </a:lnSpc>
            </a:pPr>
            <a:r>
              <a:rPr lang="hu-HU" altLang="hu-HU" smtClean="0">
                <a:solidFill>
                  <a:srgbClr val="161645"/>
                </a:solidFill>
              </a:rPr>
              <a:t>Becsületesség</a:t>
            </a:r>
          </a:p>
          <a:p>
            <a:pPr>
              <a:lnSpc>
                <a:spcPct val="80000"/>
              </a:lnSpc>
            </a:pPr>
            <a:r>
              <a:rPr lang="hu-HU" altLang="hu-HU" smtClean="0">
                <a:solidFill>
                  <a:srgbClr val="161645"/>
                </a:solidFill>
              </a:rPr>
              <a:t>Demokrácia </a:t>
            </a:r>
          </a:p>
          <a:p>
            <a:pPr>
              <a:lnSpc>
                <a:spcPct val="80000"/>
              </a:lnSpc>
            </a:pPr>
            <a:r>
              <a:rPr lang="hu-HU" altLang="hu-HU" smtClean="0">
                <a:solidFill>
                  <a:srgbClr val="161645"/>
                </a:solidFill>
              </a:rPr>
              <a:t>Egyenlőség</a:t>
            </a:r>
          </a:p>
          <a:p>
            <a:pPr>
              <a:lnSpc>
                <a:spcPct val="80000"/>
              </a:lnSpc>
            </a:pPr>
            <a:r>
              <a:rPr lang="hu-HU" altLang="hu-HU" smtClean="0">
                <a:solidFill>
                  <a:srgbClr val="161645"/>
                </a:solidFill>
              </a:rPr>
              <a:t>Igazságosság</a:t>
            </a:r>
          </a:p>
          <a:p>
            <a:pPr>
              <a:lnSpc>
                <a:spcPct val="80000"/>
              </a:lnSpc>
            </a:pPr>
            <a:endParaRPr lang="hu-HU" altLang="hu-HU" sz="2800" smtClean="0">
              <a:solidFill>
                <a:srgbClr val="161645"/>
              </a:solidFill>
            </a:endParaRPr>
          </a:p>
          <a:p>
            <a:pPr>
              <a:lnSpc>
                <a:spcPct val="80000"/>
              </a:lnSpc>
            </a:pPr>
            <a:endParaRPr lang="hu-HU" altLang="hu-HU" sz="1400" smtClean="0">
              <a:solidFill>
                <a:srgbClr val="161645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hu-HU" altLang="hu-HU" sz="1400" u="sng" smtClean="0"/>
          </a:p>
          <a:p>
            <a:pPr algn="ctr">
              <a:lnSpc>
                <a:spcPct val="80000"/>
              </a:lnSpc>
              <a:buFontTx/>
              <a:buNone/>
            </a:pPr>
            <a:endParaRPr lang="hu-HU" altLang="hu-HU" sz="1400" u="sng" smtClean="0"/>
          </a:p>
          <a:p>
            <a:pPr algn="ctr">
              <a:lnSpc>
                <a:spcPct val="80000"/>
              </a:lnSpc>
              <a:buFontTx/>
              <a:buNone/>
            </a:pPr>
            <a:endParaRPr lang="hu-HU" altLang="hu-HU" sz="1400" u="sng" smtClean="0"/>
          </a:p>
          <a:p>
            <a:pPr algn="ctr">
              <a:lnSpc>
                <a:spcPct val="80000"/>
              </a:lnSpc>
              <a:buFontTx/>
              <a:buNone/>
            </a:pPr>
            <a:endParaRPr lang="hu-HU" altLang="hu-HU" sz="1400" u="sng" smtClean="0"/>
          </a:p>
          <a:p>
            <a:pPr algn="ctr">
              <a:lnSpc>
                <a:spcPct val="80000"/>
              </a:lnSpc>
              <a:buFontTx/>
              <a:buNone/>
            </a:pPr>
            <a:endParaRPr lang="hu-HU" altLang="hu-HU" sz="2600" u="sng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hu-HU" altLang="hu-HU" sz="2600" u="sng" smtClean="0"/>
              <a:t>Politikai irányzatok, egyházak, társadalmi szervezetek</a:t>
            </a:r>
          </a:p>
          <a:p>
            <a:pPr>
              <a:lnSpc>
                <a:spcPct val="80000"/>
              </a:lnSpc>
            </a:pPr>
            <a:endParaRPr lang="hu-HU" altLang="hu-HU" sz="2600" smtClean="0">
              <a:solidFill>
                <a:srgbClr val="161645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hu-HU" altLang="hu-HU" sz="1400" smtClean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284663" y="1484313"/>
            <a:ext cx="4608512" cy="2305050"/>
          </a:xfrm>
        </p:spPr>
        <p:txBody>
          <a:bodyPr/>
          <a:lstStyle/>
          <a:p>
            <a:pPr>
              <a:defRPr/>
            </a:pPr>
            <a:r>
              <a:rPr lang="hu-HU" altLang="hu-HU" sz="2700" smtClean="0">
                <a:solidFill>
                  <a:srgbClr val="16164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Szolidaritás</a:t>
            </a:r>
          </a:p>
          <a:p>
            <a:pPr>
              <a:defRPr/>
            </a:pPr>
            <a:r>
              <a:rPr lang="hu-HU" altLang="hu-HU" sz="2700" smtClean="0">
                <a:solidFill>
                  <a:srgbClr val="16164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Másokért való törődés</a:t>
            </a:r>
          </a:p>
          <a:p>
            <a:pPr>
              <a:defRPr/>
            </a:pPr>
            <a:r>
              <a:rPr lang="hu-HU" altLang="hu-HU" sz="2700" smtClean="0">
                <a:solidFill>
                  <a:srgbClr val="16164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Egyéni felelősség</a:t>
            </a:r>
          </a:p>
          <a:p>
            <a:pPr>
              <a:defRPr/>
            </a:pPr>
            <a:r>
              <a:rPr lang="hu-HU" altLang="hu-HU" sz="2700" smtClean="0">
                <a:solidFill>
                  <a:srgbClr val="16164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Kölcsönös segítség</a:t>
            </a:r>
          </a:p>
          <a:p>
            <a:pPr>
              <a:defRPr/>
            </a:pPr>
            <a:r>
              <a:rPr lang="hu-HU" altLang="hu-HU" sz="2700" smtClean="0">
                <a:solidFill>
                  <a:srgbClr val="16164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Önsegély</a:t>
            </a:r>
          </a:p>
          <a:p>
            <a:pPr>
              <a:defRPr/>
            </a:pPr>
            <a:endParaRPr lang="hu-HU" altLang="hu-HU" sz="27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Lefelé nyíl 3"/>
          <p:cNvSpPr/>
          <p:nvPr/>
        </p:nvSpPr>
        <p:spPr>
          <a:xfrm>
            <a:off x="4284663" y="4868863"/>
            <a:ext cx="484187" cy="979487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284663" y="1484313"/>
            <a:ext cx="4608512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hu-HU" altLang="hu-HU" sz="2700" smtClean="0">
                <a:solidFill>
                  <a:srgbClr val="16164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Szolidaritás</a:t>
            </a:r>
          </a:p>
          <a:p>
            <a:pPr>
              <a:defRPr/>
            </a:pPr>
            <a:r>
              <a:rPr lang="hu-HU" altLang="hu-HU" sz="2700" smtClean="0">
                <a:solidFill>
                  <a:srgbClr val="16164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Másokért való törődés</a:t>
            </a:r>
          </a:p>
          <a:p>
            <a:pPr>
              <a:defRPr/>
            </a:pPr>
            <a:r>
              <a:rPr lang="hu-HU" altLang="hu-HU" sz="2700" smtClean="0">
                <a:solidFill>
                  <a:srgbClr val="16164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Egyéni felelősség</a:t>
            </a:r>
          </a:p>
          <a:p>
            <a:pPr>
              <a:defRPr/>
            </a:pPr>
            <a:r>
              <a:rPr lang="hu-HU" altLang="hu-HU" sz="2700" smtClean="0">
                <a:solidFill>
                  <a:srgbClr val="16164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Kölcsönös segítség</a:t>
            </a:r>
          </a:p>
          <a:p>
            <a:pPr>
              <a:defRPr/>
            </a:pPr>
            <a:r>
              <a:rPr lang="hu-HU" altLang="hu-HU" sz="2700" smtClean="0">
                <a:solidFill>
                  <a:srgbClr val="16164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Önsegély</a:t>
            </a:r>
          </a:p>
          <a:p>
            <a:pPr>
              <a:defRPr/>
            </a:pPr>
            <a:endParaRPr lang="hu-HU" altLang="hu-HU" sz="27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>
              <a:defRPr/>
            </a:pPr>
            <a:r>
              <a:rPr lang="hu-HU" altLang="hu-HU" sz="4000" smtClean="0">
                <a:solidFill>
                  <a:srgbClr val="222268"/>
                </a:solidFill>
              </a:rPr>
              <a:t>1. A szövetkezeti identitás</a:t>
            </a:r>
            <a:br>
              <a:rPr lang="hu-HU" altLang="hu-HU" sz="4000" smtClean="0">
                <a:solidFill>
                  <a:srgbClr val="222268"/>
                </a:solidFill>
              </a:rPr>
            </a:br>
            <a:r>
              <a:rPr lang="hu-HU" altLang="hu-HU" sz="4000" smtClean="0">
                <a:solidFill>
                  <a:srgbClr val="222268"/>
                </a:solidFill>
              </a:rPr>
              <a:t> – alapelvek</a:t>
            </a:r>
            <a:endParaRPr lang="hu-HU" altLang="hu-HU" sz="4000" smtClean="0">
              <a:solidFill>
                <a:srgbClr val="22226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Tartalom helye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400675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hu-HU" altLang="hu-HU" sz="2400" dirty="0" smtClean="0"/>
              <a:t>SZNSZ, 1995:</a:t>
            </a:r>
          </a:p>
          <a:p>
            <a:pPr>
              <a:defRPr/>
            </a:pPr>
            <a:r>
              <a:rPr lang="hu-HU" altLang="hu-HU" sz="2400" dirty="0" smtClean="0"/>
              <a:t>Önkéntes és nyitott tagság - nyíltság</a:t>
            </a:r>
          </a:p>
          <a:p>
            <a:pPr>
              <a:defRPr/>
            </a:pPr>
            <a:r>
              <a:rPr lang="hu-HU" altLang="hu-HU" sz="2400" dirty="0" smtClean="0"/>
              <a:t>Demokratikus tagi ellenőrzés - demokrácia</a:t>
            </a:r>
          </a:p>
          <a:p>
            <a:pPr>
              <a:defRPr/>
            </a:pPr>
            <a:r>
              <a:rPr lang="hu-HU" altLang="hu-HU" sz="2400" dirty="0" smtClean="0"/>
              <a:t>A tagok gazdasági részvétele</a:t>
            </a:r>
          </a:p>
          <a:p>
            <a:pPr>
              <a:defRPr/>
            </a:pPr>
            <a:r>
              <a:rPr lang="hu-HU" altLang="hu-HU" sz="2400" dirty="0" smtClean="0"/>
              <a:t>Autonómia és függetlenség</a:t>
            </a:r>
          </a:p>
          <a:p>
            <a:pPr>
              <a:defRPr/>
            </a:pPr>
            <a:r>
              <a:rPr lang="hu-HU" altLang="hu-HU" sz="2400" dirty="0" smtClean="0"/>
              <a:t>Oktatás, képzés, tájékoztatás</a:t>
            </a:r>
          </a:p>
          <a:p>
            <a:pPr>
              <a:defRPr/>
            </a:pPr>
            <a:r>
              <a:rPr lang="hu-HU" altLang="hu-HU" sz="2400" dirty="0" smtClean="0"/>
              <a:t>Szövetkezetek közötti együttműködés</a:t>
            </a:r>
          </a:p>
          <a:p>
            <a:pPr>
              <a:defRPr/>
            </a:pPr>
            <a:r>
              <a:rPr lang="hu-HU" altLang="hu-HU" sz="2400" dirty="0" smtClean="0"/>
              <a:t>Felelősség a közösségért – másokért való felelősség</a:t>
            </a:r>
          </a:p>
          <a:p>
            <a:pPr>
              <a:buFontTx/>
              <a:buNone/>
              <a:defRPr/>
            </a:pPr>
            <a:endParaRPr lang="hu-HU" altLang="hu-HU" sz="2400" dirty="0" smtClean="0"/>
          </a:p>
          <a:p>
            <a:pPr>
              <a:buFontTx/>
              <a:buNone/>
              <a:defRPr/>
            </a:pPr>
            <a:endParaRPr lang="hu-HU" altLang="hu-HU" sz="2400" dirty="0" smtClean="0"/>
          </a:p>
          <a:p>
            <a:pPr>
              <a:buFontTx/>
              <a:buNone/>
              <a:defRPr/>
            </a:pPr>
            <a:r>
              <a:rPr lang="hu-HU" altLang="hu-HU" sz="2400" u="sng" dirty="0" smtClean="0"/>
              <a:t>Demokratikus+sikeres működés</a:t>
            </a:r>
          </a:p>
          <a:p>
            <a:pPr algn="ctr">
              <a:buFontTx/>
              <a:buNone/>
              <a:defRPr/>
            </a:pPr>
            <a:r>
              <a:rPr lang="hu-HU" altLang="hu-HU" sz="2400" i="1" dirty="0" smtClean="0">
                <a:solidFill>
                  <a:schemeClr val="accent2">
                    <a:lumMod val="75000"/>
                  </a:schemeClr>
                </a:solidFill>
              </a:rPr>
              <a:t>Folyamatos újragondolás!</a:t>
            </a:r>
          </a:p>
        </p:txBody>
      </p:sp>
      <p:sp>
        <p:nvSpPr>
          <p:cNvPr id="4" name="Lefelé nyíl 3"/>
          <p:cNvSpPr/>
          <p:nvPr/>
        </p:nvSpPr>
        <p:spPr>
          <a:xfrm>
            <a:off x="3276600" y="4868863"/>
            <a:ext cx="484188" cy="977900"/>
          </a:xfrm>
          <a:prstGeom prst="downArrow">
            <a:avLst/>
          </a:prstGeom>
          <a:solidFill>
            <a:srgbClr val="4027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936625"/>
          </a:xfrm>
        </p:spPr>
        <p:txBody>
          <a:bodyPr/>
          <a:lstStyle/>
          <a:p>
            <a:pPr>
              <a:defRPr/>
            </a:pPr>
            <a:r>
              <a:rPr lang="hu-HU" altLang="hu-HU" sz="4000" smtClean="0">
                <a:solidFill>
                  <a:srgbClr val="222268"/>
                </a:solidFill>
              </a:rPr>
              <a:t>1</a:t>
            </a:r>
            <a:r>
              <a:rPr lang="hu-HU" altLang="hu-HU" sz="4000" smtClean="0">
                <a:solidFill>
                  <a:srgbClr val="660066"/>
                </a:solidFill>
              </a:rPr>
              <a:t>. </a:t>
            </a:r>
            <a:r>
              <a:rPr lang="hu-HU" altLang="hu-HU" sz="4000" smtClean="0">
                <a:solidFill>
                  <a:srgbClr val="222268"/>
                </a:solidFill>
              </a:rPr>
              <a:t>A szövetkezeti identitás</a:t>
            </a:r>
            <a:br>
              <a:rPr lang="hu-HU" altLang="hu-HU" sz="4000" smtClean="0">
                <a:solidFill>
                  <a:srgbClr val="222268"/>
                </a:solidFill>
              </a:rPr>
            </a:br>
            <a:r>
              <a:rPr lang="hu-HU" altLang="hu-HU" sz="4000" smtClean="0">
                <a:solidFill>
                  <a:srgbClr val="222268"/>
                </a:solidFill>
              </a:rPr>
              <a:t> – definíció</a:t>
            </a:r>
            <a:endParaRPr lang="hu-HU" altLang="hu-HU" sz="4000" smtClean="0">
              <a:solidFill>
                <a:srgbClr val="22226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Tartalom helye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5400675"/>
          </a:xfrm>
        </p:spPr>
        <p:txBody>
          <a:bodyPr/>
          <a:lstStyle/>
          <a:p>
            <a:r>
              <a:rPr lang="hu-HU" altLang="hu-HU" sz="2400" smtClean="0">
                <a:solidFill>
                  <a:srgbClr val="222268"/>
                </a:solidFill>
              </a:rPr>
              <a:t>SZNSZ, 1995:</a:t>
            </a:r>
            <a:r>
              <a:rPr lang="hu-HU" altLang="hu-HU" sz="2400" smtClean="0"/>
              <a:t> „A szövetkezet olyan személyek </a:t>
            </a:r>
            <a:r>
              <a:rPr lang="hu-HU" altLang="hu-HU" sz="2400" i="1" smtClean="0">
                <a:solidFill>
                  <a:srgbClr val="222268"/>
                </a:solidFill>
              </a:rPr>
              <a:t>autonóm </a:t>
            </a:r>
            <a:r>
              <a:rPr lang="hu-HU" altLang="hu-HU" sz="2400" smtClean="0"/>
              <a:t>társulása, akik </a:t>
            </a:r>
            <a:r>
              <a:rPr lang="hu-HU" altLang="hu-HU" sz="2400" i="1" smtClean="0">
                <a:solidFill>
                  <a:srgbClr val="222268"/>
                </a:solidFill>
              </a:rPr>
              <a:t>önkéntesen</a:t>
            </a:r>
            <a:r>
              <a:rPr lang="hu-HU" altLang="hu-HU" sz="2400" i="1" smtClean="0"/>
              <a:t> </a:t>
            </a:r>
            <a:r>
              <a:rPr lang="hu-HU" altLang="hu-HU" sz="2400" smtClean="0"/>
              <a:t>egyesültek abból a célból, hogy közös </a:t>
            </a:r>
            <a:r>
              <a:rPr lang="hu-HU" altLang="hu-HU" sz="2400" i="1" smtClean="0">
                <a:solidFill>
                  <a:srgbClr val="222268"/>
                </a:solidFill>
              </a:rPr>
              <a:t>gazdasági, társadalmi és kulturális szükségleteik</a:t>
            </a:r>
            <a:r>
              <a:rPr lang="hu-HU" altLang="hu-HU" sz="2400" smtClean="0">
                <a:solidFill>
                  <a:srgbClr val="222268"/>
                </a:solidFill>
              </a:rPr>
              <a:t>et</a:t>
            </a:r>
            <a:r>
              <a:rPr lang="hu-HU" altLang="hu-HU" sz="2400" smtClean="0"/>
              <a:t> és törekvéseiket </a:t>
            </a:r>
            <a:r>
              <a:rPr lang="hu-HU" altLang="hu-HU" sz="2400" i="1" smtClean="0">
                <a:solidFill>
                  <a:srgbClr val="222268"/>
                </a:solidFill>
              </a:rPr>
              <a:t>közös tulajdon</a:t>
            </a:r>
            <a:r>
              <a:rPr lang="hu-HU" altLang="hu-HU" sz="2400" smtClean="0">
                <a:solidFill>
                  <a:srgbClr val="222268"/>
                </a:solidFill>
              </a:rPr>
              <a:t>ú és </a:t>
            </a:r>
            <a:r>
              <a:rPr lang="hu-HU" altLang="hu-HU" sz="2400" i="1" smtClean="0">
                <a:solidFill>
                  <a:srgbClr val="222268"/>
                </a:solidFill>
              </a:rPr>
              <a:t>demokratikusan irányított</a:t>
            </a:r>
            <a:r>
              <a:rPr lang="hu-HU" altLang="hu-HU" sz="2400" i="1" smtClean="0"/>
              <a:t> </a:t>
            </a:r>
            <a:r>
              <a:rPr lang="hu-HU" altLang="hu-HU" sz="2400" smtClean="0"/>
              <a:t>vállalat útján megvalósítsák.”</a:t>
            </a:r>
          </a:p>
          <a:p>
            <a:r>
              <a:rPr lang="hu-HU" altLang="hu-HU" sz="2400" smtClean="0">
                <a:solidFill>
                  <a:srgbClr val="222268"/>
                </a:solidFill>
              </a:rPr>
              <a:t>Új Ptk., 3:325. § (1): </a:t>
            </a:r>
            <a:r>
              <a:rPr lang="hu-HU" altLang="hu-HU" sz="2400" smtClean="0"/>
              <a:t>„A szövetkezet a tagok </a:t>
            </a:r>
            <a:r>
              <a:rPr lang="hu-HU" altLang="hu-HU" sz="2400" i="1" smtClean="0">
                <a:solidFill>
                  <a:srgbClr val="222268"/>
                </a:solidFill>
              </a:rPr>
              <a:t>vagyoni hozzájárulásából</a:t>
            </a:r>
            <a:r>
              <a:rPr lang="hu-HU" altLang="hu-HU" sz="2400" smtClean="0"/>
              <a:t> álló tőkével alapított, a </a:t>
            </a:r>
            <a:r>
              <a:rPr lang="hu-HU" altLang="hu-HU" sz="2400" i="1" smtClean="0">
                <a:solidFill>
                  <a:srgbClr val="222268"/>
                </a:solidFill>
              </a:rPr>
              <a:t>nyitott tagság</a:t>
            </a:r>
            <a:r>
              <a:rPr lang="hu-HU" altLang="hu-HU" sz="2400" i="1" smtClean="0"/>
              <a:t> és a </a:t>
            </a:r>
            <a:r>
              <a:rPr lang="hu-HU" altLang="hu-HU" sz="2400" i="1" smtClean="0">
                <a:solidFill>
                  <a:srgbClr val="222268"/>
                </a:solidFill>
              </a:rPr>
              <a:t>változó tőke</a:t>
            </a:r>
            <a:r>
              <a:rPr lang="hu-HU" altLang="hu-HU" sz="2400" smtClean="0"/>
              <a:t> elvei szerint működő, a tagok </a:t>
            </a:r>
            <a:r>
              <a:rPr lang="hu-HU" altLang="hu-HU" sz="2400" i="1" smtClean="0">
                <a:solidFill>
                  <a:srgbClr val="222268"/>
                </a:solidFill>
              </a:rPr>
              <a:t>gazdasági és társadalmi szükségleteinek kielégítésére</a:t>
            </a:r>
            <a:r>
              <a:rPr lang="hu-HU" altLang="hu-HU" sz="2400" smtClean="0"/>
              <a:t> irányuló tevékenységet végző jogi személy, amelynél a tag kötelezettsége a szövetkezettel szemben vagyoni hozzájárulásának szolgáltatására és az alapszabályban meghatározott </a:t>
            </a:r>
            <a:r>
              <a:rPr lang="hu-HU" altLang="hu-HU" sz="2400" i="1" smtClean="0">
                <a:solidFill>
                  <a:srgbClr val="222268"/>
                </a:solidFill>
              </a:rPr>
              <a:t>személyes közreműködésre</a:t>
            </a:r>
            <a:r>
              <a:rPr lang="hu-HU" altLang="hu-HU" sz="2400" smtClean="0"/>
              <a:t> terjed ki. A szövetkezet kötelezettségeiért a tag nem köteles helytállni.”</a:t>
            </a:r>
            <a:endParaRPr lang="hu-HU" altLang="hu-HU" sz="2400" smtClean="0">
              <a:solidFill>
                <a:srgbClr val="222268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87450" y="274638"/>
            <a:ext cx="7777163" cy="1143000"/>
          </a:xfrm>
        </p:spPr>
        <p:txBody>
          <a:bodyPr/>
          <a:lstStyle/>
          <a:p>
            <a:pPr>
              <a:defRPr/>
            </a:pPr>
            <a:r>
              <a:rPr lang="hu-HU" altLang="hu-HU" sz="4000" dirty="0">
                <a:solidFill>
                  <a:srgbClr val="222268"/>
                </a:solidFill>
              </a:rPr>
              <a:t>2.</a:t>
            </a:r>
            <a:r>
              <a:rPr lang="hu-HU" altLang="hu-HU" sz="4000" dirty="0">
                <a:solidFill>
                  <a:srgbClr val="6B6BCF"/>
                </a:solidFill>
              </a:rPr>
              <a:t> </a:t>
            </a:r>
            <a:r>
              <a:rPr lang="hu-HU" altLang="hu-HU" sz="4000" dirty="0">
                <a:solidFill>
                  <a:srgbClr val="222268"/>
                </a:solidFill>
              </a:rPr>
              <a:t>A szövetkezet kettős jellege</a:t>
            </a:r>
            <a:endParaRPr lang="hu-HU" altLang="hu-HU" sz="4000" dirty="0" smtClean="0">
              <a:solidFill>
                <a:srgbClr val="22226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107504" y="1340768"/>
          <a:ext cx="8928992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ím 4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301750"/>
          </a:xfrm>
        </p:spPr>
        <p:txBody>
          <a:bodyPr/>
          <a:lstStyle/>
          <a:p>
            <a:r>
              <a:rPr lang="hu-HU" altLang="hu-HU" smtClean="0">
                <a:solidFill>
                  <a:srgbClr val="222268"/>
                </a:solidFill>
              </a:rPr>
              <a:t>Az állam szerepe és a szövetkezeti autonómia</a:t>
            </a:r>
          </a:p>
        </p:txBody>
      </p:sp>
      <p:sp>
        <p:nvSpPr>
          <p:cNvPr id="8195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altLang="hu-HU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6350" y="1506538"/>
          <a:ext cx="9144000" cy="5344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1301750"/>
          </a:xfrm>
        </p:spPr>
        <p:txBody>
          <a:bodyPr/>
          <a:lstStyle/>
          <a:p>
            <a:r>
              <a:rPr lang="hu-HU" altLang="hu-HU" sz="4000" smtClean="0">
                <a:solidFill>
                  <a:srgbClr val="222268"/>
                </a:solidFill>
              </a:rPr>
              <a:t>3. Versenyhátrány vs. versenyképesség</a:t>
            </a:r>
          </a:p>
        </p:txBody>
      </p:sp>
      <p:sp>
        <p:nvSpPr>
          <p:cNvPr id="9219" name="Tartalom helye 2"/>
          <p:cNvSpPr>
            <a:spLocks noGrp="1"/>
          </p:cNvSpPr>
          <p:nvPr>
            <p:ph idx="1"/>
          </p:nvPr>
        </p:nvSpPr>
        <p:spPr>
          <a:xfrm>
            <a:off x="0" y="1557338"/>
            <a:ext cx="8686800" cy="5300662"/>
          </a:xfrm>
        </p:spPr>
        <p:txBody>
          <a:bodyPr/>
          <a:lstStyle/>
          <a:p>
            <a:r>
              <a:rPr lang="hu-HU" altLang="hu-HU" smtClean="0"/>
              <a:t>A szövetkezés iránti bizalom</a:t>
            </a:r>
          </a:p>
          <a:p>
            <a:r>
              <a:rPr lang="hu-HU" altLang="hu-HU" smtClean="0"/>
              <a:t>Gazdasági-társadalmi potenciál</a:t>
            </a:r>
          </a:p>
          <a:p>
            <a:pPr lvl="1"/>
            <a:r>
              <a:rPr lang="hu-HU" altLang="hu-HU" smtClean="0"/>
              <a:t>Gazdasági társaságokkal szembeni előnyök</a:t>
            </a:r>
          </a:p>
          <a:p>
            <a:pPr lvl="1"/>
            <a:r>
              <a:rPr lang="hu-HU" altLang="hu-HU" smtClean="0"/>
              <a:t>Társadalmi erők mobilizálása</a:t>
            </a:r>
          </a:p>
          <a:p>
            <a:r>
              <a:rPr lang="hu-HU" altLang="hu-HU" smtClean="0"/>
              <a:t>Szociális piacgazdaság</a:t>
            </a:r>
          </a:p>
          <a:p>
            <a:pPr>
              <a:buFontTx/>
              <a:buNone/>
            </a:pPr>
            <a:endParaRPr lang="hu-HU" altLang="hu-HU" smtClean="0"/>
          </a:p>
          <a:p>
            <a:pPr>
              <a:buFontTx/>
              <a:buNone/>
            </a:pPr>
            <a:endParaRPr lang="hu-HU" altLang="hu-HU" smtClean="0"/>
          </a:p>
          <a:p>
            <a:pPr>
              <a:buFontTx/>
              <a:buNone/>
            </a:pPr>
            <a:endParaRPr lang="hu-HU" altLang="hu-HU" smtClean="0"/>
          </a:p>
          <a:p>
            <a:pPr>
              <a:buFontTx/>
              <a:buNone/>
            </a:pPr>
            <a:endParaRPr lang="hu-HU" altLang="hu-HU" sz="1400" i="1" smtClean="0"/>
          </a:p>
          <a:p>
            <a:pPr>
              <a:buFontTx/>
              <a:buNone/>
            </a:pPr>
            <a:endParaRPr lang="hu-HU" altLang="hu-HU" sz="1400" i="1" smtClean="0"/>
          </a:p>
          <a:p>
            <a:pPr>
              <a:buFontTx/>
              <a:buNone/>
            </a:pPr>
            <a:r>
              <a:rPr lang="hu-HU" altLang="hu-HU" sz="1400" i="1" smtClean="0"/>
              <a:t>				</a:t>
            </a:r>
            <a:r>
              <a:rPr lang="hu-HU" altLang="hu-HU" sz="1200" i="1" smtClean="0"/>
              <a:t>                 </a:t>
            </a:r>
            <a:r>
              <a:rPr lang="hu-HU" altLang="hu-HU" sz="1200" i="1" smtClean="0">
                <a:hlinkClick r:id="rId2"/>
              </a:rPr>
              <a:t>http://usite.hu/x/9920</a:t>
            </a:r>
            <a:endParaRPr lang="hu-HU" altLang="hu-HU" sz="1200" i="1" smtClean="0"/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4238" y="3186113"/>
            <a:ext cx="3179762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042988" y="274638"/>
            <a:ext cx="8101012" cy="1143000"/>
          </a:xfrm>
        </p:spPr>
        <p:txBody>
          <a:bodyPr/>
          <a:lstStyle/>
          <a:p>
            <a:r>
              <a:rPr lang="hu-HU" altLang="hu-HU" sz="4000" smtClean="0">
                <a:solidFill>
                  <a:srgbClr val="222268"/>
                </a:solidFill>
              </a:rPr>
              <a:t>4. Aktualitások, felmerülő kérdések</a:t>
            </a:r>
          </a:p>
        </p:txBody>
      </p:sp>
      <p:sp>
        <p:nvSpPr>
          <p:cNvPr id="11267" name="Tartalom helye 2"/>
          <p:cNvSpPr>
            <a:spLocks noGrp="1"/>
          </p:cNvSpPr>
          <p:nvPr>
            <p:ph idx="1"/>
          </p:nvPr>
        </p:nvSpPr>
        <p:spPr>
          <a:xfrm>
            <a:off x="179388" y="2205038"/>
            <a:ext cx="8785225" cy="3455987"/>
          </a:xfrm>
        </p:spPr>
        <p:txBody>
          <a:bodyPr/>
          <a:lstStyle/>
          <a:p>
            <a:pPr>
              <a:defRPr/>
            </a:pPr>
            <a:r>
              <a:rPr lang="hu-HU" altLang="hu-HU" dirty="0"/>
              <a:t>Az általános és az ágazati szabályozás egysége</a:t>
            </a:r>
          </a:p>
          <a:p>
            <a:pPr>
              <a:defRPr/>
            </a:pPr>
            <a:r>
              <a:rPr lang="hu-HU" altLang="hu-HU" dirty="0"/>
              <a:t>A nemzetközileg elfogadott elvek érvényesülése</a:t>
            </a:r>
          </a:p>
          <a:p>
            <a:pPr>
              <a:defRPr/>
            </a:pPr>
            <a:r>
              <a:rPr lang="hu-HU" altLang="hu-HU" dirty="0" err="1"/>
              <a:t>Kógencia</a:t>
            </a:r>
            <a:r>
              <a:rPr lang="hu-HU" altLang="hu-HU" dirty="0"/>
              <a:t> és </a:t>
            </a:r>
            <a:r>
              <a:rPr lang="hu-HU" altLang="hu-HU" dirty="0" err="1"/>
              <a:t>diszpozitivitás</a:t>
            </a:r>
            <a:endParaRPr lang="hu-HU" altLang="hu-HU" dirty="0"/>
          </a:p>
          <a:p>
            <a:pPr>
              <a:defRPr/>
            </a:pPr>
            <a:r>
              <a:rPr lang="hu-HU" altLang="hu-HU" dirty="0"/>
              <a:t>Az európai </a:t>
            </a:r>
            <a:r>
              <a:rPr lang="hu-HU" altLang="hu-HU" dirty="0" smtClean="0"/>
              <a:t>szövetkezetek (SCE)</a:t>
            </a:r>
            <a:endParaRPr lang="hu-HU" altLang="hu-HU" dirty="0"/>
          </a:p>
          <a:p>
            <a:pPr marL="0" indent="0">
              <a:buFontTx/>
              <a:buNone/>
              <a:defRPr/>
            </a:pPr>
            <a:endParaRPr lang="hu-HU" altLang="hu-HU" dirty="0" smtClean="0"/>
          </a:p>
          <a:p>
            <a:pPr>
              <a:buFontTx/>
              <a:buNone/>
              <a:defRPr/>
            </a:pPr>
            <a:endParaRPr lang="hu-HU" alt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2627</TotalTime>
  <Words>320</Words>
  <Application>Microsoft Office PowerPoint</Application>
  <PresentationFormat>Diavetítés a képernyőre (4:3 oldalarány)</PresentationFormat>
  <Paragraphs>79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3" baseType="lpstr">
      <vt:lpstr>Arial</vt:lpstr>
      <vt:lpstr>Calibri</vt:lpstr>
      <vt:lpstr>Alapértelmezett terv</vt:lpstr>
      <vt:lpstr> A szövetkezet mint sui generis vállalkozási forma      http://usite.hu/x/9897  Domokos Klaudia </vt:lpstr>
      <vt:lpstr>Az előadás felépítése</vt:lpstr>
      <vt:lpstr>1. A szövetkezeti identitás  – alapértékek</vt:lpstr>
      <vt:lpstr>1. A szövetkezeti identitás  – alapelvek</vt:lpstr>
      <vt:lpstr>1. A szövetkezeti identitás  – definíció</vt:lpstr>
      <vt:lpstr>2. A szövetkezet kettős jellege</vt:lpstr>
      <vt:lpstr>Az állam szerepe és a szövetkezeti autonómia</vt:lpstr>
      <vt:lpstr>3. Versenyhátrány vs. versenyképesség</vt:lpstr>
      <vt:lpstr>4. Aktualitások, felmerülő kérdések</vt:lpstr>
      <vt:lpstr>PowerPoint bemutató</vt:lpstr>
    </vt:vector>
  </TitlesOfParts>
  <Company>ZMNE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kovacsr</dc:creator>
  <cp:lastModifiedBy>Klaudia</cp:lastModifiedBy>
  <cp:revision>127</cp:revision>
  <dcterms:created xsi:type="dcterms:W3CDTF">2012-01-05T15:33:58Z</dcterms:created>
  <dcterms:modified xsi:type="dcterms:W3CDTF">2016-04-27T20:56:50Z</dcterms:modified>
</cp:coreProperties>
</file>