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Öröklési szerződés és Köteles rész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Kovács Gréta Tünde</a:t>
            </a:r>
          </a:p>
        </p:txBody>
      </p:sp>
    </p:spTree>
    <p:extLst>
      <p:ext uri="{BB962C8B-B14F-4D97-AF65-F5344CB8AC3E}">
        <p14:creationId xmlns:p14="http://schemas.microsoft.com/office/powerpoint/2010/main" val="552671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Öröklési szerződés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7172" y="1853754"/>
            <a:ext cx="9920177" cy="43237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Az öröklési szerződés</a:t>
            </a:r>
            <a:endParaRPr lang="hu-HU" dirty="0"/>
          </a:p>
          <a:p>
            <a:pPr lvl="1"/>
            <a:r>
              <a:rPr lang="hu-HU" dirty="0"/>
              <a:t>örökhagyó arra kötelezi magát, hogy a vele szerződő felet tartás vagy életjáradék fejében örökösévé teszi</a:t>
            </a:r>
          </a:p>
          <a:p>
            <a:pPr marL="0" indent="0">
              <a:buNone/>
            </a:pPr>
            <a:r>
              <a:rPr lang="hu-HU" b="1" dirty="0"/>
              <a:t>Az öröklési szerződés jellemzői:</a:t>
            </a:r>
            <a:endParaRPr lang="hu-HU" dirty="0"/>
          </a:p>
          <a:p>
            <a:pPr lvl="1"/>
            <a:r>
              <a:rPr lang="hu-HU" dirty="0"/>
              <a:t>kettős jelleg</a:t>
            </a:r>
          </a:p>
          <a:p>
            <a:pPr lvl="1"/>
            <a:r>
              <a:rPr lang="hu-HU" dirty="0"/>
              <a:t>tartalmilag tartási szerződés</a:t>
            </a:r>
          </a:p>
          <a:p>
            <a:pPr lvl="1"/>
            <a:r>
              <a:rPr lang="hu-HU" dirty="0"/>
              <a:t>végintézkedési forma</a:t>
            </a:r>
          </a:p>
          <a:p>
            <a:pPr lvl="1"/>
            <a:r>
              <a:rPr lang="hu-HU" dirty="0"/>
              <a:t>visszterhes szerződés</a:t>
            </a:r>
          </a:p>
          <a:p>
            <a:pPr lvl="1"/>
            <a:r>
              <a:rPr lang="hu-HU" dirty="0"/>
              <a:t>szolgáltatás-ellenszolgáltatás aránya nem vizsgálható</a:t>
            </a:r>
          </a:p>
          <a:p>
            <a:pPr lvl="1"/>
            <a:r>
              <a:rPr lang="hu-HU" dirty="0"/>
              <a:t>örökös az örökhagyó tartozásaiért nem felel</a:t>
            </a:r>
          </a:p>
          <a:p>
            <a:pPr marL="0" indent="0">
              <a:buNone/>
            </a:pPr>
            <a:r>
              <a:rPr lang="hu-HU" b="1" dirty="0"/>
              <a:t>Öröklési szerződést megkötői:</a:t>
            </a:r>
            <a:endParaRPr lang="hu-HU" dirty="0"/>
          </a:p>
          <a:p>
            <a:pPr lvl="1"/>
            <a:r>
              <a:rPr lang="hu-HU" dirty="0"/>
              <a:t>az eltartó és az örökhagyó</a:t>
            </a:r>
          </a:p>
          <a:p>
            <a:pPr lvl="1"/>
            <a:r>
              <a:rPr lang="hu-HU" dirty="0"/>
              <a:t>természetes személy vagy jogi személy is /egyetlen személy, vagy házastárs</a:t>
            </a:r>
          </a:p>
          <a:p>
            <a:pPr marL="0" indent="0">
              <a:buNone/>
            </a:pPr>
            <a:r>
              <a:rPr lang="hu-HU" b="1" dirty="0"/>
              <a:t>Az öröklési szerződésnek az alábbi kötelező tartalmi követelményei vannak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	1.) örökösnevezés</a:t>
            </a:r>
            <a:br>
              <a:rPr lang="hu-HU" dirty="0"/>
            </a:br>
            <a:r>
              <a:rPr lang="hu-HU" dirty="0"/>
              <a:t>	2.) örökhagyó vagy harmadik személy tartására vonatkozó kötelezettségvállalás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105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Öröklési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/>
              <a:t>Az öröklési szerződés joghatásai:</a:t>
            </a:r>
            <a:endParaRPr lang="hu-HU" dirty="0"/>
          </a:p>
          <a:p>
            <a:pPr lvl="1"/>
            <a:r>
              <a:rPr lang="hu-HU" dirty="0"/>
              <a:t>az örökhagyó halálával </a:t>
            </a:r>
            <a:r>
              <a:rPr lang="hu-HU" dirty="0" err="1"/>
              <a:t>szerzi</a:t>
            </a:r>
            <a:r>
              <a:rPr lang="hu-HU" dirty="0"/>
              <a:t> meg a neki juttatott vagyont,</a:t>
            </a:r>
          </a:p>
          <a:p>
            <a:pPr lvl="1"/>
            <a:r>
              <a:rPr lang="hu-HU" dirty="0"/>
              <a:t>az örökhagyó sem élők között, sem halál esetére nem rendelkezhet,</a:t>
            </a:r>
          </a:p>
          <a:p>
            <a:pPr lvl="1"/>
            <a:r>
              <a:rPr lang="hu-HU" dirty="0"/>
              <a:t>az az ingatlan-nyilvántartásban elidegenítési és terhelési tilalmat kell bejegyezni,</a:t>
            </a:r>
          </a:p>
          <a:p>
            <a:pPr lvl="1"/>
            <a:r>
              <a:rPr lang="hu-HU" dirty="0"/>
              <a:t>a jóhiszeműen és visszterhesen szerző fél szerzése érvényes lesz,</a:t>
            </a:r>
          </a:p>
          <a:p>
            <a:pPr lvl="1"/>
            <a:r>
              <a:rPr lang="hu-HU" dirty="0"/>
              <a:t>a szerződéses örökös az örökhagyó tartozásaiért nem felelős, </a:t>
            </a:r>
          </a:p>
          <a:p>
            <a:pPr lvl="2"/>
            <a:r>
              <a:rPr lang="hu-HU" dirty="0"/>
              <a:t>kivéve, ha az öröklési szerződés érvénytelen vagy hatálytalan.</a:t>
            </a:r>
          </a:p>
          <a:p>
            <a:pPr marL="0" indent="0">
              <a:buNone/>
            </a:pPr>
            <a:r>
              <a:rPr lang="hu-HU" b="1" dirty="0"/>
              <a:t>Érvénytelen az öröklési szerződés, ha:</a:t>
            </a:r>
            <a:endParaRPr lang="hu-HU" dirty="0"/>
          </a:p>
          <a:p>
            <a:pPr lvl="1"/>
            <a:r>
              <a:rPr lang="hu-HU" dirty="0"/>
              <a:t>korlátozottan cselekvőképes személy öröklési szerződésének érvényességéhez a törvényes képviselő hozzájárulása és a gyámhatóság jóváhagyása is szükséges, </a:t>
            </a:r>
          </a:p>
          <a:p>
            <a:pPr lvl="1"/>
            <a:r>
              <a:rPr lang="hu-HU" dirty="0"/>
              <a:t>az valamelyik fél saját kézírásával készült. </a:t>
            </a:r>
          </a:p>
        </p:txBody>
      </p:sp>
    </p:spTree>
    <p:extLst>
      <p:ext uri="{BB962C8B-B14F-4D97-AF65-F5344CB8AC3E}">
        <p14:creationId xmlns:p14="http://schemas.microsoft.com/office/powerpoint/2010/main" val="250957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Öröklési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Érvényesség szempontjából az öröklési szerződés megkötésének az alábbi kötelező elemei vannak:</a:t>
            </a: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1.) </a:t>
            </a:r>
            <a:r>
              <a:rPr lang="hu-HU" u="sng" dirty="0">
                <a:latin typeface="Calibri" panose="020F0502020204030204" pitchFamily="34" charset="0"/>
                <a:cs typeface="Calibri" panose="020F0502020204030204" pitchFamily="34" charset="0"/>
              </a:rPr>
              <a:t>végintézkedési képesség megléte</a:t>
            </a:r>
          </a:p>
          <a:p>
            <a:pPr marL="0" indent="0">
              <a:buNone/>
            </a:pPr>
            <a:b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2.) </a:t>
            </a:r>
            <a:r>
              <a:rPr lang="hu-HU" u="sng" dirty="0">
                <a:latin typeface="Calibri" panose="020F0502020204030204" pitchFamily="34" charset="0"/>
                <a:cs typeface="Calibri" panose="020F0502020204030204" pitchFamily="34" charset="0"/>
              </a:rPr>
              <a:t>alaki feltételek megléte</a:t>
            </a:r>
          </a:p>
          <a:p>
            <a:pPr marL="0" indent="0">
              <a:buNone/>
            </a:pPr>
            <a:b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3.) </a:t>
            </a:r>
            <a:r>
              <a:rPr lang="hu-HU" u="sng" dirty="0">
                <a:latin typeface="Calibri" panose="020F0502020204030204" pitchFamily="34" charset="0"/>
                <a:cs typeface="Calibri" panose="020F0502020204030204" pitchFamily="34" charset="0"/>
              </a:rPr>
              <a:t>személyes nyilatkozattétel </a:t>
            </a:r>
            <a:b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4.) </a:t>
            </a:r>
            <a:r>
              <a:rPr lang="hu-HU" u="sng" dirty="0">
                <a:latin typeface="Calibri" panose="020F0502020204030204" pitchFamily="34" charset="0"/>
                <a:cs typeface="Calibri" panose="020F0502020204030204" pitchFamily="34" charset="0"/>
              </a:rPr>
              <a:t>tartalmi korlátozások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4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Köteles rész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3541" y="1853754"/>
            <a:ext cx="9761313" cy="4206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A kötelesrész:</a:t>
            </a:r>
            <a:endParaRPr lang="hu-HU" dirty="0"/>
          </a:p>
          <a:p>
            <a:r>
              <a:rPr lang="hu-HU" dirty="0"/>
              <a:t>az örökhagyó legközelebbi rokonai és felesége,</a:t>
            </a:r>
          </a:p>
          <a:p>
            <a:r>
              <a:rPr lang="hu-HU" dirty="0"/>
              <a:t>az örökhagyó halálával keletkezik, </a:t>
            </a:r>
          </a:p>
          <a:p>
            <a:r>
              <a:rPr lang="hu-HU" dirty="0"/>
              <a:t>jogosult hagyatéki hitelező, akinek kötelmi jogi jellegű pénzkövetelésre irányuló igénye támad</a:t>
            </a:r>
          </a:p>
          <a:p>
            <a:pPr marL="0" indent="0" defTabSz="268288">
              <a:buNone/>
            </a:pPr>
            <a:r>
              <a:rPr lang="hu-HU" b="1" dirty="0"/>
              <a:t>A családtagok az alábbi sorrendben jogosultak kötelesrészre:</a:t>
            </a:r>
            <a:br>
              <a:rPr lang="hu-HU" b="1" dirty="0"/>
            </a:br>
            <a:r>
              <a:rPr lang="hu-HU" b="1" dirty="0"/>
              <a:t>	</a:t>
            </a:r>
            <a:r>
              <a:rPr lang="hu-HU" dirty="0"/>
              <a:t>1.) a leszármazók a kiesés sorrendjében, a helyettesítés elve szerint</a:t>
            </a:r>
            <a:br>
              <a:rPr lang="hu-HU" dirty="0"/>
            </a:br>
            <a:r>
              <a:rPr lang="hu-HU" dirty="0"/>
              <a:t>	2.) a házastárs:</a:t>
            </a:r>
            <a:br>
              <a:rPr lang="hu-HU" dirty="0"/>
            </a:br>
            <a:r>
              <a:rPr lang="hu-HU" dirty="0"/>
              <a:t>			a.) a leszármazók vagy ági örökösök mellett korlátozott haszonélvezeti jog formájában</a:t>
            </a:r>
            <a:br>
              <a:rPr lang="hu-HU" dirty="0"/>
            </a:br>
            <a:r>
              <a:rPr lang="hu-HU" dirty="0"/>
              <a:t>			</a:t>
            </a:r>
            <a:r>
              <a:rPr lang="hu-HU" dirty="0" err="1"/>
              <a:t>b.</a:t>
            </a:r>
            <a:r>
              <a:rPr lang="hu-HU" dirty="0"/>
              <a:t>) leszármazók hiányában és az ági vagyon kivételével az egész hagyatékkal szemben</a:t>
            </a:r>
            <a:br>
              <a:rPr lang="hu-HU" dirty="0"/>
            </a:br>
            <a:r>
              <a:rPr lang="hu-HU" dirty="0"/>
              <a:t>	3.) a szülők:</a:t>
            </a:r>
            <a:br>
              <a:rPr lang="hu-HU" dirty="0"/>
            </a:br>
            <a:r>
              <a:rPr lang="hu-HU" dirty="0"/>
              <a:t>			a.) leszármazók hiányában: az ági vagyonnal szemben a házastárs</a:t>
            </a:r>
            <a:br>
              <a:rPr lang="hu-HU" dirty="0"/>
            </a:br>
            <a:r>
              <a:rPr lang="hu-HU" dirty="0"/>
              <a:t>			</a:t>
            </a:r>
            <a:r>
              <a:rPr lang="hu-HU" dirty="0" err="1"/>
              <a:t>b.</a:t>
            </a:r>
            <a:r>
              <a:rPr lang="hu-HU" dirty="0"/>
              <a:t>) leszármazók és házastársak hiányában: az egész hagyatékkal szemben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337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8" y="715311"/>
            <a:ext cx="9603275" cy="1024280"/>
          </a:xfrm>
        </p:spPr>
        <p:txBody>
          <a:bodyPr/>
          <a:lstStyle/>
          <a:p>
            <a:r>
              <a:rPr lang="hu-HU" dirty="0"/>
              <a:t>Köteles rész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95707"/>
            <a:ext cx="9603275" cy="42932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b="1" dirty="0"/>
              <a:t>Kizárás:</a:t>
            </a:r>
            <a:endParaRPr lang="hu-HU" sz="1400" dirty="0"/>
          </a:p>
          <a:p>
            <a:pPr>
              <a:spcBef>
                <a:spcPts val="0"/>
              </a:spcBef>
            </a:pPr>
            <a:r>
              <a:rPr lang="hu-HU" sz="1400" dirty="0"/>
              <a:t>eszköze a kitagadás,</a:t>
            </a:r>
          </a:p>
          <a:p>
            <a:pPr>
              <a:spcBef>
                <a:spcPts val="600"/>
              </a:spcBef>
            </a:pPr>
            <a:r>
              <a:rPr lang="hu-HU" sz="1400" dirty="0"/>
              <a:t>kizárólag végintézkedésben és csak a törvényben felsorolt valamelyik relatív kiesési ok, </a:t>
            </a:r>
          </a:p>
          <a:p>
            <a:pPr>
              <a:spcBef>
                <a:spcPts val="600"/>
              </a:spcBef>
            </a:pPr>
            <a:r>
              <a:rPr lang="hu-HU" sz="1400" dirty="0"/>
              <a:t>örökhagyó a kitagadott személy leszármazóját is kitagadhatja.</a:t>
            </a:r>
          </a:p>
          <a:p>
            <a:pPr marL="0" indent="0">
              <a:buNone/>
            </a:pPr>
            <a:r>
              <a:rPr lang="hu-HU" sz="1400" b="1" dirty="0"/>
              <a:t>A kitagadás oka lehet, ha a köteles részre jogosult:</a:t>
            </a:r>
            <a:endParaRPr lang="hu-HU" sz="1400" dirty="0"/>
          </a:p>
          <a:p>
            <a:r>
              <a:rPr lang="hu-HU" sz="1400" dirty="0"/>
              <a:t>öröklésre érdemtelen,</a:t>
            </a:r>
          </a:p>
          <a:p>
            <a:r>
              <a:rPr lang="hu-HU" sz="1400" dirty="0"/>
              <a:t>az örökhagyó sérelmére bűncselekményt követett el,</a:t>
            </a:r>
          </a:p>
          <a:p>
            <a:pPr lvl="1"/>
            <a:r>
              <a:rPr lang="hu-HU" sz="1200" dirty="0"/>
              <a:t>az örökhagyó egyenesági rokonának, házastársának vagy élettársának életére tört,</a:t>
            </a:r>
          </a:p>
          <a:p>
            <a:r>
              <a:rPr lang="hu-HU" sz="1400" dirty="0"/>
              <a:t>az örökhagyó irányában fennálló törvényes eltartási kötelezettségét súlyosan megsértette,</a:t>
            </a:r>
          </a:p>
          <a:p>
            <a:r>
              <a:rPr lang="hu-HU" sz="1400" dirty="0"/>
              <a:t>erkölcstelen életmódot folytat,</a:t>
            </a:r>
          </a:p>
          <a:p>
            <a:r>
              <a:rPr lang="hu-HU" sz="1400" dirty="0"/>
              <a:t>segítséget nem nyújtott,</a:t>
            </a:r>
          </a:p>
          <a:p>
            <a:r>
              <a:rPr lang="hu-HU" sz="1400" dirty="0"/>
              <a:t>durva hálátlanság miatt is, házastársi kötelességét durván sértő magatartás is.</a:t>
            </a:r>
          </a:p>
        </p:txBody>
      </p:sp>
    </p:spTree>
    <p:extLst>
      <p:ext uri="{BB962C8B-B14F-4D97-AF65-F5344CB8AC3E}">
        <p14:creationId xmlns:p14="http://schemas.microsoft.com/office/powerpoint/2010/main" val="11518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Köteles rész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95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A betudás:</a:t>
            </a:r>
            <a:endParaRPr lang="hu-HU" dirty="0"/>
          </a:p>
          <a:p>
            <a:r>
              <a:rPr lang="hu-HU" dirty="0"/>
              <a:t>a jogosult a hagyatékból bármely címen kap, </a:t>
            </a:r>
          </a:p>
          <a:p>
            <a:r>
              <a:rPr lang="hu-HU" dirty="0"/>
              <a:t>az örökhagyótól ingyenesen kapott, feltéve, hogy azt a kötelesrész alapjához hozzá kell számítani.</a:t>
            </a:r>
          </a:p>
          <a:p>
            <a:pPr marL="0" indent="0">
              <a:buNone/>
            </a:pPr>
            <a:r>
              <a:rPr lang="hu-HU" b="1" dirty="0"/>
              <a:t>Köteles rész iránti igény érvényesítése:</a:t>
            </a:r>
            <a:endParaRPr lang="hu-HU" dirty="0"/>
          </a:p>
          <a:p>
            <a:r>
              <a:rPr lang="hu-HU" dirty="0"/>
              <a:t>külön kell érvényesíteni a hagyatéki eljárásban,</a:t>
            </a:r>
          </a:p>
          <a:p>
            <a:r>
              <a:rPr lang="hu-HU" dirty="0"/>
              <a:t>a kötelesrész iránti igény öt év alatt évül.</a:t>
            </a:r>
          </a:p>
          <a:p>
            <a:pPr marL="0" indent="0">
              <a:buNone/>
            </a:pPr>
            <a:r>
              <a:rPr lang="hu-HU" b="1" dirty="0"/>
              <a:t>Milyen formában kaphatom meg az engem illető kötelesrészt?</a:t>
            </a:r>
            <a:endParaRPr lang="hu-HU" dirty="0"/>
          </a:p>
          <a:p>
            <a:r>
              <a:rPr lang="hu-HU" dirty="0"/>
              <a:t>pénzben való kiadását követelheti,</a:t>
            </a:r>
          </a:p>
          <a:p>
            <a:r>
              <a:rPr lang="hu-HU" dirty="0"/>
              <a:t>természetben jár a kötelesrész, ha ez volt az örökhagyó végintézkedéssel vagy élők között nyilvánított akarata,</a:t>
            </a:r>
          </a:p>
          <a:p>
            <a:r>
              <a:rPr lang="hu-HU" dirty="0"/>
              <a:t>a bíróság elrendelheti a kötelesrésznek természetben való kiadását,</a:t>
            </a:r>
          </a:p>
          <a:p>
            <a:r>
              <a:rPr lang="hu-HU" dirty="0"/>
              <a:t>teher és korlátozás nélkül kell kiadni,</a:t>
            </a:r>
          </a:p>
          <a:p>
            <a:r>
              <a:rPr lang="hu-HU" dirty="0"/>
              <a:t>ha van haszonélvezet, akkor a haszonélvezet megszűnése után lehet kiadni.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8376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436</Words>
  <Application>Microsoft Office PowerPoint</Application>
  <PresentationFormat>Szélesvásznú</PresentationFormat>
  <Paragraphs>65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Galéria</vt:lpstr>
      <vt:lpstr>Öröklési szerződés és Köteles rész</vt:lpstr>
      <vt:lpstr>Öröklési szerződés</vt:lpstr>
      <vt:lpstr>Öröklési szerződés</vt:lpstr>
      <vt:lpstr>Öröklési szerződés</vt:lpstr>
      <vt:lpstr>Köteles rész</vt:lpstr>
      <vt:lpstr>Köteles rész</vt:lpstr>
      <vt:lpstr>Köteles rész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Öröklési szerződés és Köteles rész</dc:title>
  <dc:creator>Kovács Gréta Tünde</dc:creator>
  <cp:lastModifiedBy>Kovács Gréta Tünde</cp:lastModifiedBy>
  <cp:revision>8</cp:revision>
  <dcterms:created xsi:type="dcterms:W3CDTF">2016-11-13T11:43:38Z</dcterms:created>
  <dcterms:modified xsi:type="dcterms:W3CDTF">2016-11-13T12:39:53Z</dcterms:modified>
</cp:coreProperties>
</file>