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5" r:id="rId2"/>
    <p:sldId id="285" r:id="rId3"/>
    <p:sldId id="268" r:id="rId4"/>
    <p:sldId id="269" r:id="rId5"/>
    <p:sldId id="270" r:id="rId6"/>
    <p:sldId id="271" r:id="rId7"/>
    <p:sldId id="278" r:id="rId8"/>
    <p:sldId id="279" r:id="rId9"/>
    <p:sldId id="284" r:id="rId10"/>
    <p:sldId id="280" r:id="rId11"/>
    <p:sldId id="272" r:id="rId12"/>
    <p:sldId id="283" r:id="rId13"/>
    <p:sldId id="273" r:id="rId14"/>
    <p:sldId id="274" r:id="rId15"/>
    <p:sldId id="281" r:id="rId16"/>
    <p:sldId id="276" r:id="rId17"/>
    <p:sldId id="277" r:id="rId18"/>
  </p:sldIdLst>
  <p:sldSz cx="9144000" cy="6858000" type="screen4x3"/>
  <p:notesSz cx="6888163" cy="100203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68"/>
    <a:srgbClr val="3333CC"/>
    <a:srgbClr val="9900FF"/>
    <a:srgbClr val="CC99FF"/>
    <a:srgbClr val="6666FF"/>
    <a:srgbClr val="9933FF"/>
    <a:srgbClr val="4027D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94907665-D620-441C-8ED0-C5C5AAD71388}" type="datetimeFigureOut">
              <a:rPr lang="hu-HU" altLang="hu-HU"/>
              <a:pPr>
                <a:defRPr/>
              </a:pPr>
              <a:t>2016.04.27.</a:t>
            </a:fld>
            <a:endParaRPr lang="hu-HU" altLang="hu-H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AED7A5EC-5539-4357-9487-67833BCAC2D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10860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578D8-66A4-4F56-BAF5-A47FBBA4EA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DC24D-2E99-4817-B786-81EC6B3F3F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E3CE2-893B-4073-B50D-9D8AEABE31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D32B0-486D-46C2-9679-5108417174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15359-DFC7-43EC-8B94-526ACEAE97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8E01F-0A00-4B0C-94BF-63F9B7D8BA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A0450-A634-49B0-8E9A-D6B52650EB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7051B-05B8-4E0A-ADBF-0D784E651C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26DA-0BB7-447F-AF28-60C9CCCEC8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08A35-62B6-42A4-A8E9-A438DCA60D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5287-296E-47EA-A537-5FF8254827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8BC809E-A6C9-4D59-B1DC-3ABFE3D028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A felelős társaságirányítás nemzetközi aspektusai, különös tekintettel az Egyesült Államokra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 anchor="b"/>
          <a:lstStyle/>
          <a:p>
            <a:pPr algn="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Készítette: Veres László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7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nemzetközi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Nemzeti szint:</a:t>
            </a:r>
          </a:p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Tagállami szabályozás és a tőzsdék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önszabályozása</a:t>
            </a:r>
          </a:p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Eltérő szabályozási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koncepciók (pl.: Németország és az Egyesült Királyság között)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02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Sarbanes-Oxley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megalkotása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Törvényalkotás-&gt; a vállalati botrányok hatására</a:t>
            </a:r>
          </a:p>
          <a:p>
            <a:pPr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Gyors jogalkotás</a:t>
            </a:r>
          </a:p>
          <a:p>
            <a:pPr>
              <a:buNone/>
            </a:pP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törvény névadói: Paul </a:t>
            </a:r>
            <a:r>
              <a:rPr lang="hu-HU" altLang="hu-H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Sarbanes</a:t>
            </a: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Michael </a:t>
            </a:r>
            <a:r>
              <a:rPr lang="hu-HU" altLang="hu-HU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Oxley</a:t>
            </a: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u-HU" altLang="hu-H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törvényt 2002. július 30-án írta alá George W. Bush</a:t>
            </a:r>
          </a:p>
          <a:p>
            <a:pPr>
              <a:buFontTx/>
              <a:buNone/>
            </a:pPr>
            <a:endParaRPr lang="hu-HU" altLang="hu-H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867220"/>
            <a:ext cx="3771418" cy="258611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42036"/>
            <a:ext cx="2160240" cy="113772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törvény jellemzői, fontosabb rendelkezései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Átfogó, egységes és szigorú szabályozás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Célja a befektetők védelmének megerősítése és a számviteli szabályok megreformálása volt</a:t>
            </a:r>
          </a:p>
          <a:p>
            <a:r>
              <a:rPr lang="hu-H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Extraterritoriális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hatály</a:t>
            </a:r>
          </a:p>
          <a:p>
            <a:pPr marL="0" indent="0">
              <a:buNone/>
            </a:pP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1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törvény jellemzői, fontosabb rendelkezései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PCAOB (Public Company Accounting </a:t>
            </a:r>
            <a:r>
              <a:rPr lang="en-US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sight </a:t>
            </a:r>
            <a:r>
              <a:rPr lang="en-US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Board) </a:t>
            </a:r>
            <a:r>
              <a:rPr lang="en-US" altLang="hu-H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létrehozása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Könyvvizsgálói függetlenség 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biztosítása</a:t>
            </a:r>
          </a:p>
          <a:p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Felelősségi szabályozások szigorítása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pénzügyi információk transzparenciájának növelése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Whistleblowerek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védelme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Vezető tisztségviselők jogsértéseinek 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szankcionálása</a:t>
            </a:r>
          </a:p>
          <a:p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Fehérgalléros bűncselekmények büntetési tételeinek szigorítása 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SOX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kritikái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Elhamarkodott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volt a törvényalkotás és politikai érdekeket helyezett előtérbe a szakmaiak 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helyett</a:t>
            </a:r>
          </a:p>
          <a:p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extraterritoriális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hatály megnehezíti a külföldi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társaságoknak az amerikai tőzsdéken való 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megjelenést</a:t>
            </a:r>
          </a:p>
          <a:p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Magas költségek</a:t>
            </a:r>
          </a:p>
          <a:p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könyvvizsgáló cégek ötévenkénti rotációja </a:t>
            </a:r>
            <a:r>
              <a:rPr lang="hu-HU" altLang="hu-H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életszerűtlen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törvény a vállalati csalások konkrétumaiból általánosít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SOX hatása Európában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Európában elképzelhetetlen egy hasonló jogszabály megalkotása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Ennek okai: a tagállami jogok eltérősége, a tőzsdék eltérő karaktere, a különböző részvénytulajdonosi struktúra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európai botrányoknak (pl.: Parmalat-botrány) csak tagállami szinten voltak igazi következményei, EU-s szinten kevésbé</a:t>
            </a:r>
          </a:p>
        </p:txBody>
      </p:sp>
    </p:spTree>
    <p:extLst>
      <p:ext uri="{BB962C8B-B14F-4D97-AF65-F5344CB8AC3E}">
        <p14:creationId xmlns:p14="http://schemas.microsoft.com/office/powerpoint/2010/main" val="532097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2007-2008-as válság és a SOX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indent="0">
              <a:buFontTx/>
              <a:buNone/>
            </a:pP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SOX nem tudta megakadályozni egy újabb válság </a:t>
            </a: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kirobbanását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Egyes társaságok továbbra is kozmetikázták a beszámolóikat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pénzügyi felügyeleti rendszer nem működött megfelelően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törvény alkalmazásával volt a legnagyobb probléma</a:t>
            </a:r>
          </a:p>
          <a:p>
            <a:pPr>
              <a:buFontTx/>
              <a:buNone/>
            </a:pPr>
            <a:endParaRPr lang="hu-HU" altLang="hu-H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5180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hu-HU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722313" y="4270378"/>
            <a:ext cx="7772400" cy="1500187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7686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meghatározása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társaságirányítás, vagy más néven </a:t>
            </a:r>
            <a:r>
              <a:rPr lang="hu-H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társaságok felelős irányítási rendszere, </a:t>
            </a:r>
            <a:endParaRPr 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amely 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társaság ügyvezetése, tulajdonosai, munkavállalói és más érintettek közötti viszonylatban realizálódik, </a:t>
            </a:r>
            <a:endParaRPr 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amely 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profitorientált működés törvényes, etikus, ésszerű, hatékony és társadalmilag is hasznos megoldásain alapul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amelyek 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szabályait a jogszabályok, a piac, és az üzleti szféra önszabályozó mechanizmusai alakítják.</a:t>
            </a:r>
            <a:endParaRPr lang="hu-HU" alt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0425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meghatározása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felelős társaságirányítás (</a:t>
            </a:r>
            <a:r>
              <a:rPr lang="hu-HU" altLang="hu-H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corporate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governance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tartalmazza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gondos vállalatvezetést;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pénzügyi tervezést és végrehajtását;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vállalat működésének ellenőrzési mechanizmusait;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üzleti etika kérdéskörét;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társaság átlátható működését; 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információk nyilvánosságra hozatala és a vállalat 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társadalmi felelősségével </a:t>
            </a:r>
            <a:r>
              <a:rPr lang="hu-HU" altLang="hu-H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kapcsolatos irányelveket és eljárásmódokat</a:t>
            </a:r>
            <a:endParaRPr lang="hu-HU" alt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fontossága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90-es években egyre jelentősebb szerepet kapott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2000-es évek amerikai vállalati botrányai miatt került a figyelem középpontjába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Botrányok következményei-&gt; gazdasági károk, bizalomvesztés, közfelháborodás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Kiderültek a csalások, trükközések, hamisítások</a:t>
            </a:r>
          </a:p>
          <a:p>
            <a:pPr indent="0">
              <a:buFontTx/>
              <a:buNone/>
            </a:pP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korábbi irányítási rendszerek kudarcot vallottak</a:t>
            </a:r>
          </a:p>
          <a:p>
            <a:pPr indent="0">
              <a:buFontTx/>
              <a:buNone/>
            </a:pPr>
            <a:endParaRPr lang="hu-HU" altLang="hu-H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</a:t>
            </a:r>
            <a:r>
              <a:rPr lang="hu-H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Enron-botrány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világ egyik vezető energetikai vállalata volt</a:t>
            </a:r>
          </a:p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Enron</a:t>
            </a: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leányvállalatokat alapított, és azokkal hamis üzleteket kötött</a:t>
            </a:r>
          </a:p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ügyletek bevételeit a cég a saját egyenlegében tüntette fel, de a veszteségeket a leányvállalatoknál hagyta</a:t>
            </a:r>
          </a:p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Azonban a leányvállalatok </a:t>
            </a:r>
            <a:r>
              <a:rPr lang="hu-HU" altLang="hu-H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Enron-részvényekkel</a:t>
            </a: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rendelkeztek</a:t>
            </a:r>
          </a:p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Kedvező beszámolók-&gt; megemelkedett a részvények árfolyama</a:t>
            </a:r>
          </a:p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Végül azonban kiderültek a trükközések, a részvények árfolyama zuhanni kezdett</a:t>
            </a:r>
          </a:p>
          <a:p>
            <a:pPr indent="0">
              <a:buFontTx/>
              <a:buNone/>
            </a:pP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Enron</a:t>
            </a:r>
            <a:r>
              <a:rPr lang="hu-HU" alt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2001-ben csődöt jelentett</a:t>
            </a:r>
          </a:p>
          <a:p>
            <a:pPr indent="0">
              <a:buFontTx/>
              <a:buNone/>
            </a:pPr>
            <a:endParaRPr lang="hu-HU" altLang="hu-H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nemzetközi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rendszere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720000" indent="-571500" algn="just">
              <a:spcAft>
                <a:spcPts val="5400"/>
              </a:spcAft>
            </a:pPr>
            <a:r>
              <a:rPr lang="hu-HU" altLang="hu-H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OECD felelős társaságirányítási ajánlásai</a:t>
            </a:r>
          </a:p>
          <a:p>
            <a:pPr marL="720000" indent="-571500" algn="just">
              <a:spcAft>
                <a:spcPts val="2400"/>
              </a:spcAft>
            </a:pPr>
            <a:r>
              <a:rPr lang="hu-HU" altLang="hu-H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Európai Unió szabályozása</a:t>
            </a:r>
          </a:p>
          <a:p>
            <a:pPr marL="720000" indent="-571500" algn="just"/>
            <a:r>
              <a:rPr lang="hu-HU" altLang="hu-H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Nemzeti szabályozás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429000"/>
            <a:ext cx="1234480" cy="83738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89058"/>
            <a:ext cx="1745940" cy="116396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nemzetközi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OECD felelős társaságirányítási </a:t>
            </a:r>
            <a:r>
              <a:rPr lang="hu-HU" alt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ajánlásai:</a:t>
            </a:r>
          </a:p>
          <a:p>
            <a:r>
              <a:rPr lang="nl-NL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1999-ben jelent meg, majd 2004-ben </a:t>
            </a:r>
            <a:r>
              <a:rPr lang="nl-NL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átdolgozták</a:t>
            </a:r>
            <a:endParaRPr lang="hu-HU" altLang="hu-H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OECD tagállamok számára, illetve a tőzsdék, befektetők és társaságok számára nyújt </a:t>
            </a: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segítséget</a:t>
            </a:r>
          </a:p>
          <a:p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Jogilag </a:t>
            </a: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nem kötelező </a:t>
            </a:r>
            <a:r>
              <a:rPr lang="hu-HU" alt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erejű </a:t>
            </a:r>
            <a:r>
              <a:rPr lang="hu-HU" altLang="hu-H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dokumentum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202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nemzetközi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Európai Unió szintje: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Nincs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egységes uniós szintű szabályozás vagy felelős társaságirányítási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kódex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Akciótervek-&gt; irányelvek és ajánlások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keretszabályok a jellemzők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854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felelős társaságirányítás nemzetközi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Fontosabb uniós jogszabályok:</a:t>
            </a:r>
          </a:p>
          <a:p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2006/43/EK irányelv a könyvvizsgálói tevékenységről 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2006/46/EK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irányelv a felelős vállalatirányítási jelentés közzétételéről 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2004/109/EK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irányelv a kibocsátókra vonatkozó átláthatósági követelmények harmonizációjáról </a:t>
            </a:r>
          </a:p>
          <a:p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2007/36/EK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irányelv a részvényesi jogok gyakorlásáról </a:t>
            </a:r>
            <a:endParaRPr lang="hu-H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90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606</Words>
  <Application>Microsoft Office PowerPoint</Application>
  <PresentationFormat>Diavetítés a képernyőre (4:3 oldalarány)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Alapértelmezett terv</vt:lpstr>
      <vt:lpstr>A felelős társaságirányítás nemzetközi aspektusai, különös tekintettel az Egyesült Államokra </vt:lpstr>
      <vt:lpstr>A felelős társaságirányítás meghatározása</vt:lpstr>
      <vt:lpstr>A felelős társaságirányítás meghatározása</vt:lpstr>
      <vt:lpstr>A felelős társaságirányítás fontossága</vt:lpstr>
      <vt:lpstr>Az Enron-botrány</vt:lpstr>
      <vt:lpstr>A felelős társaságirányítás nemzetközi rendszere</vt:lpstr>
      <vt:lpstr>A felelős társaságirányítás nemzetközi rendszere</vt:lpstr>
      <vt:lpstr>A felelős társaságirányítás nemzetközi rendszere</vt:lpstr>
      <vt:lpstr>A felelős társaságirányítás nemzetközi rendszere</vt:lpstr>
      <vt:lpstr>A felelős társaságirányítás nemzetközi rendszere</vt:lpstr>
      <vt:lpstr>A Sarbanes-Oxley Act megalkotása</vt:lpstr>
      <vt:lpstr>A törvény jellemzői, fontosabb rendelkezései</vt:lpstr>
      <vt:lpstr>A törvény jellemzői, fontosabb rendelkezései</vt:lpstr>
      <vt:lpstr>A SOX kritikái</vt:lpstr>
      <vt:lpstr>A SOX hatása Európában</vt:lpstr>
      <vt:lpstr>A 2007-2008-as válság és a SOX</vt:lpstr>
      <vt:lpstr>Köszönöm a figyelmet!</vt:lpstr>
    </vt:vector>
  </TitlesOfParts>
  <Company>ZMNE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Klaudia</cp:lastModifiedBy>
  <cp:revision>142</cp:revision>
  <dcterms:created xsi:type="dcterms:W3CDTF">2012-01-05T15:33:58Z</dcterms:created>
  <dcterms:modified xsi:type="dcterms:W3CDTF">2016-04-27T19:06:42Z</dcterms:modified>
</cp:coreProperties>
</file>