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69" r:id="rId4"/>
    <p:sldId id="266" r:id="rId5"/>
    <p:sldId id="267" r:id="rId6"/>
    <p:sldId id="268" r:id="rId7"/>
    <p:sldId id="265" r:id="rId8"/>
    <p:sldId id="264" r:id="rId9"/>
    <p:sldId id="263" r:id="rId10"/>
    <p:sldId id="262" r:id="rId11"/>
    <p:sldId id="261" r:id="rId12"/>
    <p:sldId id="270" r:id="rId13"/>
    <p:sldId id="26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építési beruházások aktuális kérdései</a:t>
            </a: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Pere Attila</a:t>
            </a: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926976"/>
          </a:xfrm>
        </p:spPr>
        <p:txBody>
          <a:bodyPr/>
          <a:lstStyle/>
          <a:p>
            <a:r>
              <a:rPr lang="hu-HU" sz="2800" dirty="0"/>
              <a:t>Tartalékkeret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048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 legfeljebb a szerződés szerinti teljes ellenszolgáltatás 10%-a lehet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Becsült értékbe bele kell számítani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Részletesen rögzíteni szükséges a tartalékkeret felhasználásának szabályait és mértékét</a:t>
            </a:r>
          </a:p>
          <a:p>
            <a:pPr lvl="0"/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az építési beruházás teljesítéshez, a rendeltetésszerű és biztonságos használathoz szükséges munkák ellenértékének elszámolására használható fel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vonja maga után szerződésmódosítás, vagy közbeszerzési eljárás lefolytatásának szükségességét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ajánlattevő számára előre megismerhető módon rögzíteni kell a tartalékkeret felhasználásának lehetséges eseteit és pénzügyi feltételeit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pótmunka elvégzésére is felhasználható</a:t>
            </a:r>
          </a:p>
          <a:p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Kivitelező kiválasztása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048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Alkalmasság vizsgálata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 végzésére való jogosultság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ajánlattevőnek meg kell felelnie, azaz szerepelnie kell a névjegyzékben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vizsgálható a beszámoló adataiból képzett mutatószám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Műszaki egyenértékűség elve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7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Kivitelező kiválasztása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Értékelési szempontok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alkalmazható egyedüli szempontként a legalacsonyabb ár</a:t>
            </a:r>
          </a:p>
          <a:p>
            <a:pPr lvl="1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ajánlati ár az értékelés során legfeljebb 70%-os arányban vehető figyelembe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Minőségének értékelésére alkalmas részszempontok</a:t>
            </a: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Ajánlott építőanyagok minősége</a:t>
            </a: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Környezetvédelmi, fenntarthatósági követelmények figyelembevétele</a:t>
            </a: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területi adottságok (örökségvédelmi, vízminőség-védelmi, természet- és tájvédelmi adottságok) kezelésének módja</a:t>
            </a: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innovatív megoldások alkalmazása.</a:t>
            </a:r>
          </a:p>
          <a:p>
            <a:pPr marL="285750" lvl="0" indent="-285750">
              <a:buFontTx/>
              <a:buChar char="-"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4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Alvállalkozók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ajánlatkérő nem korlátozhatja az ajánlattevő jogosultságát alvállalkozó bevonására</a:t>
            </a:r>
          </a:p>
          <a:p>
            <a:pPr lvl="1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az ajánlatkérő előírhatja, hogy bizonyos alapvető fontosságú feladatokat maga az ajánlattevő vagy – közös ajánlattétel esetén – a közös ajánlattevők egyike végezzen el.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nyertes ajánlattevő a szerződés megkötésének időpontjában, köteles minden olyan alvállalkozót bejelenteni, aki részt vesz a szerződés teljesítésében és egyben nyilatkozni arról, hogy az alvállalkozók nem állnak kizáró okok hatálya alatt</a:t>
            </a:r>
          </a:p>
          <a:p>
            <a:pPr lvl="1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később bevont alvállalkozókat a szerződés teljesítésének időtartama alatt előzetesen be kell jelenteni és egyben nyilatkozni, hogy nem áll kizáró okok hatálya alatt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Új alvállalkozó bevonása nem jár szerződésmódosítással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Kivéve, ha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meghatározott alvállalkozóhoz kötött teljesítésről van szó, ez esetben a módosítás elengedhetetlen</a:t>
            </a:r>
          </a:p>
          <a:p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alvállalkozói teljesítés összesített aránya nem haladhatja meg a szerződés értékének 65%-át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3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Előleg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Kötelező ha a teljesítés időtartama a 2 hónapot meghaladja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Mértéke a tartalékkeret nélküli nettó szerződéses érték 5 %-a, de legfeljebb 75.000.000,- Ft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kötelező mértékű előleg után biztosíték nem kérhető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5 %, illetve a 75M Ft bruttó érték, tehát az előlegszámla végösszege nem lehet magasabb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kötelező mértéknél magasabb előleg is nyújtható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Azonban a kötelező mértékű előlegnél nagyobb összegben nyújtott előleg után jogszabály vagy ajánlatkérői döntés előírhatja a biztosítéknyújtási kötelezettséget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kötelező esetkörön kívül is biztosítható előleg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Szintén jogszabály vagy ajánlatkérői döntés alapján biztosítéknyújtási kötelezettséggel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Ellenérték kifizetése 1/2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ellenszolgáltatás kifizetésére csak a teljesítésigazolás kiállítását követően kerülhet sor.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ajánlattevőként szerződő felek legkésőbb a teljesítés elismerésének időpontjáig kötelesek nyilatkozatot tenni, hogy közülük melyik mekkora összegre jogosult az ellenszolgáltatásból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Ezzel egyidejűleg összes ajánlattevőként szerződő fél köteles nyilatkozni, hogy az általa a teljesítésbe bevont alvállalkozók egyenként mekkora összegre jogosultak, egyúttal felhívja az alvállalkozókat, hogy állítsák ki ezen számláikat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ajánlattevőként szerződő felek mindegyike a teljesítés elismerését követően állítja ki számláját, a számlában részletezve az alvállalkozói teljesítés, valamint az ajánlattevői teljesítés mértékét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7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Ellenérték kifizetése 2/2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alvállalkozói teljesítés ellenértékét az ajánlatkérő 15 napon belül átutalja az ajánlattevőknek.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ajánlattevők haladéktalanul kiegyenlítik az alvállalkozók számláit. </a:t>
            </a:r>
          </a:p>
          <a:p>
            <a:pPr lvl="0"/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ajánlattevők átadják az alvállalkozóik részére történt átutalások igazolásainak másolatait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ajánlattevőként szerződő felek által benyújtott számlában megjelölt, fővállalkozói teljesítés ellenértékét az ajánlatkérő 15 napon belül átutalja az ajánlattevőként szerződő feleknek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Kivitelező Felelősségbiztosítása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Építési beruházás esetén az ajánlattevő köteles – legkésőbb a szerződéskötés időpontjára – felelősségbiztosítási szerződést kötni vagy meglévő felelősségbiztosítását kiterjeszteni az ajánlatkérő által az eljárást megindító felhívásban vagy a közbeszerzési dokumentumokban előírt mértékű és terjedelmű felelősségbiztosításra.</a:t>
            </a:r>
          </a:p>
          <a:p>
            <a:pPr lvl="0" algn="just"/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Közbeszerzések Tanácsának útmutatója </a:t>
            </a:r>
          </a:p>
          <a:p>
            <a:pPr marL="285750" lvl="0" indent="-285750" algn="just">
              <a:buFontTx/>
              <a:buChar char="-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építési beruházások biztosítási követelményeiről </a:t>
            </a:r>
          </a:p>
          <a:p>
            <a:pPr marL="285750" lvl="0" indent="-285750" algn="just">
              <a:buFontTx/>
              <a:buChar char="-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építési beruházásokhoz kapcsolódó projekt jellegű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összkockázatú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vagyon- és felelősségbiztosításokról</a:t>
            </a:r>
          </a:p>
          <a:p>
            <a:pPr marL="285750" lvl="0" indent="-285750" algn="just">
              <a:buFontTx/>
              <a:buChar char="-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Általános felelősségbiztosítás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biztosított és a károsult személye elválik egymástól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károkozó felelőssége vétkességi alapú, tehát csak abban az esetben áll fenn, ha a károkozó nem tudja magát kimenteni</a:t>
            </a:r>
          </a:p>
          <a:p>
            <a:pPr lvl="0"/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izárólag az előre nem látható,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balesetszerűen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bekövetkező eseményekre terjed ki.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károsult közvetlenül nem érvényesíthet igényt a biztosítóval szemben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biztosított követelheti, hogy a biztosító a szerződésben megállapított módon és mértékben mentesítse őt olyan kár megtérítése, amelyre jogszabály alapján köteles.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2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Vagyonbiztosítás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jogú biztosítás, azaz konkrét vagyonelemekre vonatkozik és az azokon esetlegesen bekövetkező káreseményekhez kapcsolódik</a:t>
            </a:r>
          </a:p>
          <a:p>
            <a:pPr lvl="0"/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kár bekövetkezte és nem a felelősség megállapítása a kérdés</a:t>
            </a:r>
          </a:p>
          <a:p>
            <a:pPr lvl="0"/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Szinte bármilyen káresemény biztosítható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Amennyiben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 bekövetkezik 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biztosított követelheti, hogy a biztosító a szerződésben megállapított módon és mértékben térítse meg az anyagi javakban esett kárt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8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926976"/>
          </a:xfrm>
        </p:spPr>
        <p:txBody>
          <a:bodyPr/>
          <a:lstStyle/>
          <a:p>
            <a:r>
              <a:rPr lang="hu-HU" sz="2800" dirty="0"/>
              <a:t>Építési beruházások Értékhatárai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közbeszerzési kötelezettség</a:t>
            </a: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becsült érték &lt; 25.000.000,- Ft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nemzeti eljárásrend</a:t>
            </a: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- 25.000.000,- Ft ≤ becsült érték &lt; 1.723.541.680,- Ft </a:t>
            </a: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uniós eljárásrend</a:t>
            </a: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- 1.723.541.680,- Ft ≤ becsült érték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064896" cy="926976"/>
          </a:xfrm>
        </p:spPr>
        <p:txBody>
          <a:bodyPr/>
          <a:lstStyle/>
          <a:p>
            <a:r>
              <a:rPr lang="hu-HU" sz="2800" dirty="0" err="1"/>
              <a:t>Összkockázatú</a:t>
            </a:r>
            <a:r>
              <a:rPr lang="hu-HU" sz="2800" dirty="0"/>
              <a:t> vagyon- és felelősségbiztosítás (C.A.R. és E.A.R.)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Vagyonbiztosítási és felelősségbiztosítási elemeket vegyítő biztosítási típus</a:t>
            </a:r>
          </a:p>
          <a:p>
            <a:pPr lvl="0"/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C.A.R. (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építés-szerelés biztosítás</a:t>
            </a:r>
          </a:p>
          <a:p>
            <a:pPr algn="just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E.A.R. (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Erection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szerelési biztosítás</a:t>
            </a:r>
          </a:p>
          <a:p>
            <a:pPr algn="just"/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védelem az építési munkák megkezdésével, illetve a biztosított vagyontárgyaknak az építkezési helyszínen történő lerakodásával kezdődik, és a kész beruházás üzembevételével végződik. 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E.A.R. szűkebb szerelés-kivitelezési tevékenységre nyújt fedezetet.</a:t>
            </a: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 záradék alkalmazásával a védelem kiterjeszthető a szavatossági időszakra is.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vagyonbiztosítási rész fedezi azokat az anyagi károkat, amelyek a létesítményben, annak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anyagaiban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következnek be a megvalósítás során. A felelősségbiztosítási rész a személyi sérüléses és tárgyrongálási károkra nyújt fedezetet, amelyeket a biztosítottak a feladatok végzése közben okoznak harmadik személynek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344816" cy="926976"/>
          </a:xfrm>
        </p:spPr>
        <p:txBody>
          <a:bodyPr/>
          <a:lstStyle/>
          <a:p>
            <a:r>
              <a:rPr lang="hu-HU" sz="2800" dirty="0"/>
              <a:t>A felelősségbiztosítással szembeni követelmények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igény álljon arányban az építési beruházás értékével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onzorcium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által teljesített projekten belül az építési beruházás minden elemére kiterjedő felelősségbiztosítással a közös ajánlattevőknek együttesen kell rendelkezniük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Felelősségbiztosítási szerződés az ajánlattételi szakaszban nem követelhető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elelősségbiztosítás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mértékének és terjedelmének meghatározása az ajánlatkérő számára kötelező. 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Javasolt a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káreseményenkénti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az évenkénti kárlimit előírása.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Javasolt a felelősségbiztosítástól elvárt feltételek megadása</a:t>
            </a:r>
          </a:p>
          <a:p>
            <a:pPr lvl="0" algn="just"/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biztosítási formák is megkövetelhetők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Szolgáltatói felelősségbiztosítás (a felelősségbiztosítás vagyontárgyakra is kiterjeszthető)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Környezetszennyezési felelősségbiztosítás (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balesetszerűen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bekövetkező eseményre)</a:t>
            </a:r>
          </a:p>
          <a:p>
            <a:pPr marL="285750" lvl="0" indent="-285750" algn="just">
              <a:buFontTx/>
              <a:buChar char="-"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felelősségbiztosítás (amennyiben tervezés is szükséges)</a:t>
            </a:r>
          </a:p>
          <a:p>
            <a:pPr lvl="0" algn="just"/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76664" cy="926976"/>
          </a:xfrm>
        </p:spPr>
        <p:txBody>
          <a:bodyPr/>
          <a:lstStyle/>
          <a:p>
            <a:r>
              <a:rPr lang="hu-HU" sz="2800" dirty="0"/>
              <a:t>Nemzeti eljárásrend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KBA-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feltöltött összefoglaló tájékoztatással</a:t>
            </a:r>
          </a:p>
          <a:p>
            <a:pPr lvl="0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- 25.000.000,- Ft ≤ becsült érték &lt; 700.000.000,- Ft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Kbt. 115. § szerinti „5 ajánlattevős eljárás”</a:t>
            </a:r>
          </a:p>
          <a:p>
            <a:pPr lvl="0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25.000.000,- Ft ≤ becsült érték &lt; 300.000.000,- Ft</a:t>
            </a:r>
            <a:endParaRPr kumimoji="0" lang="hu-HU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hirdetmény közzétételével</a:t>
            </a:r>
          </a:p>
          <a:p>
            <a:pPr lvl="0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- 700.000.000,- Ft ≤ becsült érték &lt; 1.723.541.680,- Ft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8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04856" cy="926976"/>
          </a:xfrm>
        </p:spPr>
        <p:txBody>
          <a:bodyPr/>
          <a:lstStyle/>
          <a:p>
            <a:r>
              <a:rPr lang="hu-HU" sz="2800" dirty="0"/>
              <a:t>Az eljárásba bevont személyek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992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Közbeszerzés tárgya szerinti szakértelemmel rendelkező személy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Adott szakterületen szerzett felsőfokú végzettséggel kell rendelkezniük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ezt a feladatot egy szervezet látja el, akkor felel meg a jogszabályi előírásoknak, ha s személyesen közreműködő tagjai között legalább egy rendelkezik a szükséges felsőfokú szakirányú végzettséggel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Felelős akkreditált közbeszerzési tanácsadó kötelező bevonása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Uniós támogatásból származó forrás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Uniós értékhatárt elérő szolgáltatás (és árubeszerzés)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500.000.000,- Ft-ot elérő építési beruházás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488832" cy="926976"/>
          </a:xfrm>
        </p:spPr>
        <p:txBody>
          <a:bodyPr/>
          <a:lstStyle/>
          <a:p>
            <a:r>
              <a:rPr lang="hu-HU" sz="2800" dirty="0"/>
              <a:t>Műszaki ellenőr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esetben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megelőzi a kivitelező kiválasztását</a:t>
            </a:r>
          </a:p>
          <a:p>
            <a:pPr lvl="1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Legkésőbbaz építőipari kivitelező kiválasztására irányuló eljárás eredményeként megkötésre kerülő szerződés időpontjában rendelkezni kell építési műszaki ellenőrrel 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a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kivitelező személye ne befolyásolja a gazdasági szereplők indulását, vagy magatartását az eljárásban</a:t>
            </a: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768752" cy="926976"/>
          </a:xfrm>
        </p:spPr>
        <p:txBody>
          <a:bodyPr/>
          <a:lstStyle/>
          <a:p>
            <a:r>
              <a:rPr lang="hu-HU" sz="2800" dirty="0"/>
              <a:t>A tervező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kiválasztása minden esetben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megelőzi a kivitelező kiválasztását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Kivételesen indokolt esetben alkalmazható a tervező és a kivitelező egy eljárásban történő kiválasztása.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tervezésre és kivitelezésre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külön szabályok vonatkoznak</a:t>
            </a:r>
          </a:p>
          <a:p>
            <a:pPr lvl="1" algn="just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tervező és a kivitelező egy eljárásban történő kiválasztásakor a tervezőre vonatkozó szabályokat is alkalmazni kell</a:t>
            </a: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szakmagyakorlási jogosultság előírása</a:t>
            </a: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tervekkel kapcsolatos korlátlan és kizárólagos felhasználási jogok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nem alkalmazható a legalacsonyabb ár értékelési szempont</a:t>
            </a:r>
          </a:p>
          <a:p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kötelező felelősségbiztosítás</a:t>
            </a: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8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92888" cy="926976"/>
          </a:xfrm>
        </p:spPr>
        <p:txBody>
          <a:bodyPr/>
          <a:lstStyle/>
          <a:p>
            <a:r>
              <a:rPr lang="hu-HU" sz="2800" dirty="0"/>
              <a:t>A tervező kiválasztása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Értékelési szempontok</a:t>
            </a: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Legjobb ár-érték arány, vagy legalacsonyabb költség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Az ajánlati ár legfeljebb 50 %-ban vehető figyelembe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minőség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állomány szervezettsége, képzettsége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Szakemberek létszáma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Teljesítési módszer, teljesítés körülményei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Környezetvédelmi, fenntarthatósági megoldások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Kockázatok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Kétszeres értékelés tilalma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Teljesítésnél irreleváns körülmény értékelése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488832" cy="926976"/>
          </a:xfrm>
        </p:spPr>
        <p:txBody>
          <a:bodyPr/>
          <a:lstStyle/>
          <a:p>
            <a:r>
              <a:rPr lang="hu-HU" sz="2800" dirty="0"/>
              <a:t>Tervezői felelősségbiztosítás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felelősségbiztosítás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nyertes ajánlattevő köteles l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egkésőbb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szerződéskötés időpontjára megkötni, vagy kiterjeszteni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edezetet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kell nyújtson dologi és személyben történő károkozás esetére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kell terjednie a tervező és alvállalkozója által, vagy bármilyen jogviszonyban foglalkoztatott másik tervező által végzett tervezői tevékenységgel okozott károkra</a:t>
            </a:r>
          </a:p>
          <a:p>
            <a:pPr lvl="0"/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5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Építési beruházás becsült értéke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Kbt. 17. § (5) bekezdés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Teljes építési beruházásért járó ellenérték </a:t>
            </a: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kell számítani a megvalósításához szükséges, az ajánlatkérő által rendelkezésre bocsátott áruk és szolgáltatások becsült értékét is.</a:t>
            </a:r>
          </a:p>
          <a:p>
            <a:pPr lvl="0"/>
            <a:endParaRPr lang="hu-HU" sz="1400" b="1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1400" b="1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322/2015. (X.30.) Korm. rendelet 13. § </a:t>
            </a: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Engedélyhez kötött építési tevékenység esetén</a:t>
            </a:r>
          </a:p>
          <a:p>
            <a:pPr lvl="1" algn="just"/>
            <a:r>
              <a:rPr lang="hu-HU" sz="1400" dirty="0"/>
              <a:t>a végleges építési engedéllyel jóváhagyott engedélyezési terv, vagy kiviteli terv vagy egyesített engedélyezési és kiviteli terv alapján, a közbeszerzés megkezdését megelőző 12 hónapnál nem régebben készült – szükség esetén a közbeszerzési eljárás megkezdésének időpontjára aktualizált – költségvetést kell irányadónak tekinteni, amely tartalmazza az építési beruházással kapcsolatban felmerülő valamennyi szükséges munkatételt.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pítmény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kivitelezésére, vagy a Kbt. 1. mellékletében foglalt tevékenységek egyikéhez kapcsolódó munka kivitelezése esetén</a:t>
            </a:r>
          </a:p>
          <a:p>
            <a:pPr lvl="1" algn="just"/>
            <a:r>
              <a:rPr lang="hu-HU" sz="1400" dirty="0"/>
              <a:t>a jóváhagyási terv alapján elkészített, az építési beruházással kapcsolatban felmerülő valamennyi szükséges munkatételt tartalmazó, a közbeszerzés megkezdését megelőző 12 hónapnál nem régebben készült – szükség esetén a közbeszerzési eljárás megkezdésének időpontjára aktualizált – költségbecslést kell irányadónak tekinteni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1458</Words>
  <Application>Microsoft Office PowerPoint</Application>
  <PresentationFormat>Diavetítés a képernyőre (4:3 oldalarány)</PresentationFormat>
  <Paragraphs>231</Paragraphs>
  <Slides>22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Office-téma</vt:lpstr>
      <vt:lpstr>KÖFOP-2.1.1-VEKOP-15- 2016-00001  A közszolgáltatás komplex kompetencia, életpálya-program és oktatás technológiai fejlesztése</vt:lpstr>
      <vt:lpstr>Építési beruházások Értékhatárai</vt:lpstr>
      <vt:lpstr>Nemzeti eljárásrend</vt:lpstr>
      <vt:lpstr>Az eljárásba bevont személyek</vt:lpstr>
      <vt:lpstr>Műszaki ellenőr</vt:lpstr>
      <vt:lpstr>A tervező</vt:lpstr>
      <vt:lpstr>A tervező kiválasztása</vt:lpstr>
      <vt:lpstr>Tervezői felelősségbiztosítás</vt:lpstr>
      <vt:lpstr>Építési beruházás becsült értéke</vt:lpstr>
      <vt:lpstr>Tartalékkeret</vt:lpstr>
      <vt:lpstr>Kivitelező kiválasztása</vt:lpstr>
      <vt:lpstr>Kivitelező kiválasztása</vt:lpstr>
      <vt:lpstr>Alvállalkozók</vt:lpstr>
      <vt:lpstr>Előleg</vt:lpstr>
      <vt:lpstr>Ellenérték kifizetése 1/2</vt:lpstr>
      <vt:lpstr>Ellenérték kifizetése 2/2</vt:lpstr>
      <vt:lpstr>Kivitelező Felelősségbiztosítása</vt:lpstr>
      <vt:lpstr>Általános felelősségbiztosítás</vt:lpstr>
      <vt:lpstr>Vagyonbiztosítás</vt:lpstr>
      <vt:lpstr>Összkockázatú vagyon- és felelősségbiztosítás (C.A.R. és E.A.R.)</vt:lpstr>
      <vt:lpstr>A felelősségbiztosítással szembeni követelmények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Erdey Edit</cp:lastModifiedBy>
  <cp:revision>82</cp:revision>
  <dcterms:created xsi:type="dcterms:W3CDTF">2014-03-03T11:13:53Z</dcterms:created>
  <dcterms:modified xsi:type="dcterms:W3CDTF">2018-07-02T07:05:25Z</dcterms:modified>
</cp:coreProperties>
</file>