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81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5CBE12-F9CB-404A-A47C-9586DFB0719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251084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7810-96F5-4C5C-B798-7787A32E871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624525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B9CA-0D9B-46D0-AAEE-5F91E75A6D1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81580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CC3AB-A9D7-4069-BAC2-5651447E56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82072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F20A-00EF-48B0-B06A-0F471EC52E7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3843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4D06-F62D-4E75-8428-35D31BECEDE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985252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82BDE-B67E-47EB-9F59-4DCE38D432E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16122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8022B-80D0-435D-8918-F2DFB5BCE33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67948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8107-3539-4B4D-92C2-BAD77BFF28E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406444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07AC2-0B1D-4D53-A0AD-D06669008CF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7141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22E14-24AE-4A9E-BD3B-1D0F8299DD4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511670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71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71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71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471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71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71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273FF48-B774-4379-B1C0-0A61C42B1F9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KÉPVISELET </a:t>
            </a:r>
            <a:br>
              <a:rPr lang="hu-HU" altLang="hu-H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hu-HU" altLang="hu-H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 POLGÁRI PEREKBEN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4005064"/>
            <a:ext cx="6369050" cy="1058863"/>
          </a:xfrm>
        </p:spPr>
        <p:txBody>
          <a:bodyPr/>
          <a:lstStyle/>
          <a:p>
            <a:pPr algn="r" eaLnBrk="1" hangingPunct="1">
              <a:defRPr/>
            </a:pPr>
            <a:r>
              <a:rPr lang="hu-HU" altLang="hu-HU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Készítette</a:t>
            </a:r>
            <a:r>
              <a:rPr lang="hu-HU" altLang="hu-H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    Pethő Réka</a:t>
            </a:r>
          </a:p>
          <a:p>
            <a:pPr algn="r" eaLnBrk="1" hangingPunct="1">
              <a:defRPr/>
            </a:pPr>
            <a:r>
              <a:rPr lang="hu-HU" altLang="hu-H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Molnár Levente</a:t>
            </a:r>
          </a:p>
          <a:p>
            <a:pPr algn="r" eaLnBrk="1" hangingPunct="1">
              <a:defRPr/>
            </a:pPr>
            <a:r>
              <a:rPr lang="hu-HU" altLang="hu-H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Buzder</a:t>
            </a:r>
            <a:r>
              <a:rPr lang="hu-HU" altLang="hu-H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Beatrix</a:t>
            </a:r>
          </a:p>
          <a:p>
            <a:pPr algn="r" eaLnBrk="1" hangingPunct="1">
              <a:defRPr/>
            </a:pPr>
            <a:endParaRPr lang="hu-HU" altLang="hu-HU" sz="2400" dirty="0">
              <a:effectLst/>
              <a:latin typeface="Times New Roman" charset="0"/>
            </a:endParaRPr>
          </a:p>
          <a:p>
            <a:pPr algn="r" eaLnBrk="1" hangingPunct="1">
              <a:defRPr/>
            </a:pPr>
            <a:endParaRPr lang="hu-HU" altLang="hu-HU" sz="2400" dirty="0">
              <a:effectLst/>
              <a:latin typeface="Times New Roman" charset="0"/>
            </a:endParaRPr>
          </a:p>
          <a:p>
            <a:pPr algn="r" eaLnBrk="1" hangingPunct="1">
              <a:defRPr/>
            </a:pPr>
            <a:r>
              <a:rPr lang="hu-HU" altLang="hu-HU" sz="2400" dirty="0">
                <a:effectLst/>
                <a:latin typeface="Times New Roman" charset="0"/>
              </a:rPr>
              <a:t>	</a:t>
            </a:r>
            <a:endParaRPr lang="hu-HU" altLang="hu-H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/>
              <a:t>Meghatalmazottak köre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dirty="0">
                <a:latin typeface="Times New Roman" pitchFamily="18" charset="0"/>
              </a:rPr>
              <a:t>Pozitív megközelítés: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sz="1800" b="1" dirty="0"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fél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hozzátartozó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 fél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pertárs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a,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pertárs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ának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törvényes képviselője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vagy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meghatalmazottja</a:t>
            </a:r>
            <a:endParaRPr lang="hu-HU" alt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az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ügyvéd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ügyvédi iroda</a:t>
            </a:r>
            <a:endParaRPr lang="hu-HU" alt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közigazgatási szerv, egyéb költségvetési szerv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vezető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 vagy </a:t>
            </a:r>
            <a:r>
              <a:rPr lang="hu-HU" altLang="hu-H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alkalmazott</a:t>
            </a: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 a szervnek a tevékenységével kapcsolatos pereiben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hu-HU" alt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…</a:t>
            </a:r>
            <a:endParaRPr lang="hu-HU" altLang="hu-H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Jogi képviselet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Jogi képviselet – kötelező jogi képviselet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Kötelező jogi képviselettel érintett eljárások és bíróságok: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Ítélőtábla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Kúria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törvényszék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/>
              <a:t>Jogi képviselők köre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3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alt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ügyvéd 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jogtanácsos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külön törvényben meghatározott személyek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Továbbá jogi képviselőnek kell tekinteni:</a:t>
            </a:r>
          </a:p>
          <a:p>
            <a:pPr eaLnBrk="1" hangingPunct="1">
              <a:lnSpc>
                <a:spcPct val="80000"/>
              </a:lnSpc>
              <a:defRPr/>
            </a:pPr>
            <a:endParaRPr lang="hu-HU" alt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természetes személy, jogi személy törvényes képviselőjét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jogi személy és egyéb gazdálkodó szervezet alkalmazottját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akit a meghatalmazottként való képviseletre külön jogszabály feljogosít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akkor, ha e személy jogi szakvizsgával rendelkezik.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jogi szakvizsgával rendelkező személy saját ügyében jogi képviselő nélkül is eljárhat. </a:t>
            </a: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229600" cy="3340968"/>
          </a:xfrm>
        </p:spPr>
        <p:txBody>
          <a:bodyPr/>
          <a:lstStyle/>
          <a:p>
            <a:pPr algn="ctr" eaLnBrk="1" hangingPunct="1">
              <a:defRPr/>
            </a:pPr>
            <a:endParaRPr lang="hu-HU" altLang="hu-HU" dirty="0"/>
          </a:p>
          <a:p>
            <a:pPr marL="0" indent="0" algn="ctr" eaLnBrk="1" hangingPunct="1">
              <a:buNone/>
              <a:defRPr/>
            </a:pPr>
            <a:endParaRPr lang="hu-HU" altLang="hu-HU" dirty="0"/>
          </a:p>
          <a:p>
            <a:pPr marL="0" indent="0" algn="ctr" eaLnBrk="1" hangingPunct="1">
              <a:buNone/>
              <a:defRPr/>
            </a:pPr>
            <a:endParaRPr lang="hu-HU" altLang="hu-HU" dirty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figyelmet!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/>
              <a:t>A képviselő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perbeli képviselő az a személy, akinek képviseleti jogosultságát jogszabály, jogügylet, vagy hatósági határozat teremtette meg.</a:t>
            </a:r>
          </a:p>
          <a:p>
            <a:pPr eaLnBrk="1" hangingPunct="1">
              <a:defRPr/>
            </a:pP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képviselő tevékenysége nyomán a képviselt személy közvetlenül válik jogosulttá vagy kötelezetté. </a:t>
            </a:r>
          </a:p>
          <a:p>
            <a:pPr eaLnBrk="1" hangingPunct="1">
              <a:defRPr/>
            </a:pPr>
            <a:endParaRPr lang="hu-HU" altLang="hu-HU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képviselet típusai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eaLnBrk="1" hangingPunct="1"/>
            <a:r>
              <a:rPr lang="hu-HU" alt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Törvényes felügyelet</a:t>
            </a:r>
          </a:p>
          <a:p>
            <a:pPr eaLnBrk="1" hangingPunct="1"/>
            <a:endParaRPr lang="hu-HU" alt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Ügygondnoki képviselet</a:t>
            </a:r>
          </a:p>
          <a:p>
            <a:pPr eaLnBrk="1" hangingPunct="1"/>
            <a:endParaRPr lang="hu-HU" alt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Ügyeleti képviselet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/>
              <a:t>Törvényes képviselet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252536" y="2348880"/>
            <a:ext cx="4968551" cy="33496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 személyek esetén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(perbeli cselekvőképesség hiányában)</a:t>
            </a:r>
          </a:p>
          <a:p>
            <a:pPr algn="ctr" eaLnBrk="1" hangingPunct="1">
              <a:defRPr/>
            </a:pPr>
            <a:endParaRPr lang="hu-HU" altLang="hu-HU" sz="1800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2348880"/>
            <a:ext cx="4171950" cy="320675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Jogi személyek esetén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hu-HU" alt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(minden esetben)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/>
              <a:t>Ügygondnoki képviselet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Hatósági határozattal létrejövő képviseleti forma.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ügygondnoki szerepkör – vegyes intézmény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ügygondnok, ha jogszabály másként nem rendelkezik, a gyámhatóság felhatalmazása nélkül pénzt vagy dolgot nem vehet át, egyezséget nem köthet, vitás jogot nem ismerhet el, illetve arról nem mondhat le, kivéve, ha ezzel az általa képviselt személyt a nyilvánvaló károsodástól óvja meg.</a:t>
            </a:r>
          </a:p>
          <a:p>
            <a:pPr eaLnBrk="1" hangingPunct="1">
              <a:defRPr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ügygondnok kirendelése a gondnokolt személy cselekvőképességét nem érinti.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u-HU" alt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/>
              <a:t>Az ügygondnok kirendelése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Kötelező esetei: (pld.)</a:t>
            </a:r>
          </a:p>
          <a:p>
            <a:pPr lvl="1" eaLnBrk="1" hangingPunct="1">
              <a:defRPr/>
            </a:pP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ügyfél ismeretlen helyen tartózkodik, ügyfél nem tud az ügyben </a:t>
            </a:r>
          </a:p>
          <a:p>
            <a:pPr lvl="1"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keresetlevelet az alperessel hirdetmény útján kell közölni - ha az eljárás félbeszakadása túl hosszú </a:t>
            </a:r>
          </a:p>
          <a:p>
            <a:pPr lvl="1"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személyállapottal kapcsolatos perekben is.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Mérlegelhető esetei: (pld.)</a:t>
            </a:r>
          </a:p>
          <a:p>
            <a:pPr eaLnBrk="1" hangingPunct="1">
              <a:defRPr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holtnak nyilvánítási eljárásban;</a:t>
            </a:r>
          </a:p>
          <a:p>
            <a:pPr lvl="1" eaLnBrk="1" hangingPunct="1">
              <a:defRPr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hagyatéki eljárásban az örökös érdekében.</a:t>
            </a:r>
          </a:p>
          <a:p>
            <a:pPr eaLnBrk="1" hangingPunct="1">
              <a:defRPr/>
            </a:pPr>
            <a:endParaRPr lang="hu-HU" altLang="hu-HU" sz="2000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Ügyeleti képviselet</a:t>
            </a:r>
            <a:r>
              <a:rPr lang="hu-HU" alt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Meghatalmazottak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u-HU" altLang="hu-H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meghatalmazás alakiságai: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alt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írásba kell foglalni vagy jegyzőkönyvbe kell mondani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u-HU" alt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írásbeli meghatalmazást közokiratba vagy teljes bizonyító erejű magánokiratba kell foglalni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ügyvédnek adott meghatalmazáshoz, ha azt a fél saját kezűleg írta alá tanúk alkalmazása nem szükséges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külföldön kiállított meghatalmazást közokiratba vagy hitelesített magánokiratba kell foglalni </a:t>
            </a:r>
            <a:endParaRPr lang="hu-HU" alt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/>
              <a:t>A meghatalmazás terjedelme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8075612" cy="370998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egyes perbeli cselekményekre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u-HU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 vitelére</a:t>
            </a:r>
          </a:p>
          <a:p>
            <a:pPr eaLnBrk="1" hangingPunct="1">
              <a:defRPr/>
            </a:pP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meghatalmazás</a:t>
            </a:r>
            <a:endParaRPr lang="hu-HU" altLang="hu-HU" dirty="0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/>
              <a:t>Meghatalmazottak köre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nem lehet meghatalmazott?</a:t>
            </a:r>
          </a:p>
          <a:p>
            <a:pPr lvl="1" eaLnBrk="1" hangingPunct="1">
              <a:defRPr/>
            </a:pPr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 tizennyolcadik életévét még nem töltötte be</a:t>
            </a:r>
          </a:p>
          <a:p>
            <a:pPr lvl="1" algn="ctr" eaLnBrk="1" hangingPunct="1">
              <a:defRPr/>
            </a:pPr>
            <a:endParaRPr lang="hu-HU" altLang="hu-H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akit jogerős bírói ítélet a közügyektől eltiltott</a:t>
            </a:r>
          </a:p>
          <a:p>
            <a:pPr lvl="1" eaLnBrk="1" hangingPunct="1">
              <a:defRPr/>
            </a:pPr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akit a bíróság jogerősen gondnokság alá helyezett</a:t>
            </a: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418</Words>
  <Application>Microsoft Office PowerPoint</Application>
  <PresentationFormat>Diavetítés a képernyőre (4:3 oldalarány)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Tahoma</vt:lpstr>
      <vt:lpstr>Wingdings</vt:lpstr>
      <vt:lpstr>Calibri</vt:lpstr>
      <vt:lpstr>Mérleg</vt:lpstr>
      <vt:lpstr>KÉPVISELET  A POLGÁRI PEREKBEN</vt:lpstr>
      <vt:lpstr>A képviselő</vt:lpstr>
      <vt:lpstr>A képviselet típusai</vt:lpstr>
      <vt:lpstr>Törvényes képviselet</vt:lpstr>
      <vt:lpstr>Ügygondnoki képviselet</vt:lpstr>
      <vt:lpstr>Az ügygondnok kirendelése</vt:lpstr>
      <vt:lpstr>Ügyeleti képviselet - Meghatalmazottak</vt:lpstr>
      <vt:lpstr>A meghatalmazás terjedelme</vt:lpstr>
      <vt:lpstr>Meghatalmazottak köre</vt:lpstr>
      <vt:lpstr>Meghatalmazottak köre</vt:lpstr>
      <vt:lpstr>Jogi képviselet</vt:lpstr>
      <vt:lpstr>Jogi képviselők köre</vt:lpstr>
      <vt:lpstr>PowerPoint-bemutató</vt:lpstr>
    </vt:vector>
  </TitlesOfParts>
  <Company>Bihari Julia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KÉPVISELET  A POLGÁRI PEREKBEN</dc:title>
  <dc:creator>Bea;Réka;Levi</dc:creator>
  <cp:lastModifiedBy>Molnár Levente</cp:lastModifiedBy>
  <cp:revision>24</cp:revision>
  <dcterms:created xsi:type="dcterms:W3CDTF">2014-10-11T12:52:23Z</dcterms:created>
  <dcterms:modified xsi:type="dcterms:W3CDTF">2016-11-15T18:18:55Z</dcterms:modified>
</cp:coreProperties>
</file>